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4" r:id="rId2"/>
    <p:sldMasterId id="2147483696" r:id="rId3"/>
  </p:sldMasterIdLst>
  <p:notesMasterIdLst>
    <p:notesMasterId r:id="rId15"/>
  </p:notesMasterIdLst>
  <p:sldIdLst>
    <p:sldId id="14999517" r:id="rId4"/>
    <p:sldId id="256" r:id="rId5"/>
    <p:sldId id="267" r:id="rId6"/>
    <p:sldId id="265" r:id="rId7"/>
    <p:sldId id="14999519" r:id="rId8"/>
    <p:sldId id="14999527" r:id="rId9"/>
    <p:sldId id="14999528" r:id="rId10"/>
    <p:sldId id="258" r:id="rId11"/>
    <p:sldId id="260" r:id="rId12"/>
    <p:sldId id="261" r:id="rId13"/>
    <p:sldId id="257"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4786"/>
    <a:srgbClr val="666666"/>
    <a:srgbClr val="1054A9"/>
    <a:srgbClr val="234787"/>
    <a:srgbClr val="CFE4F3"/>
    <a:srgbClr val="CEE4F3"/>
    <a:srgbClr val="C3C7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11" autoAdjust="0"/>
    <p:restoredTop sz="94660"/>
  </p:normalViewPr>
  <p:slideViewPr>
    <p:cSldViewPr snapToGrid="0">
      <p:cViewPr varScale="1">
        <p:scale>
          <a:sx n="67" d="100"/>
          <a:sy n="67" d="100"/>
        </p:scale>
        <p:origin x="13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897B80-1555-4547-9A2D-333E43932484}" type="datetimeFigureOut">
              <a:rPr lang="zh-CN" altLang="en-US" smtClean="0"/>
              <a:t>2025/8/14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F6CEF-0631-46D2-8C64-19328C0602D9}" type="slidenum">
              <a:rPr lang="zh-CN" altLang="en-US" smtClean="0"/>
              <a:t>‹#›</a:t>
            </a:fld>
            <a:endParaRPr lang="zh-CN" altLang="en-US"/>
          </a:p>
        </p:txBody>
      </p:sp>
    </p:spTree>
    <p:extLst>
      <p:ext uri="{BB962C8B-B14F-4D97-AF65-F5344CB8AC3E}">
        <p14:creationId xmlns:p14="http://schemas.microsoft.com/office/powerpoint/2010/main" val="944921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FF6CEF-0631-46D2-8C64-19328C0602D9}" type="slidenum">
              <a:rPr lang="zh-CN" altLang="en-US" smtClean="0"/>
              <a:t>4</a:t>
            </a:fld>
            <a:endParaRPr lang="zh-CN" altLang="en-US"/>
          </a:p>
        </p:txBody>
      </p:sp>
    </p:spTree>
    <p:extLst>
      <p:ext uri="{BB962C8B-B14F-4D97-AF65-F5344CB8AC3E}">
        <p14:creationId xmlns:p14="http://schemas.microsoft.com/office/powerpoint/2010/main" val="3412689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FF6CEF-0631-46D2-8C64-19328C0602D9}" type="slidenum">
              <a:rPr lang="zh-CN" altLang="en-US" smtClean="0"/>
              <a:t>5</a:t>
            </a:fld>
            <a:endParaRPr lang="zh-CN" altLang="en-US"/>
          </a:p>
        </p:txBody>
      </p:sp>
    </p:spTree>
    <p:extLst>
      <p:ext uri="{BB962C8B-B14F-4D97-AF65-F5344CB8AC3E}">
        <p14:creationId xmlns:p14="http://schemas.microsoft.com/office/powerpoint/2010/main" val="1415680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238C5-356D-8739-A86C-2BF7605C3C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0EC8528-EA33-F0D1-28F7-BF50122ECA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369E09B-3204-0DB7-6F48-3FA51A4CD18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0A0EE03-953E-DEE8-5BCE-6DB288CF9544}"/>
              </a:ext>
            </a:extLst>
          </p:cNvPr>
          <p:cNvSpPr>
            <a:spLocks noGrp="1"/>
          </p:cNvSpPr>
          <p:nvPr>
            <p:ph type="sldNum" sz="quarter" idx="5"/>
          </p:nvPr>
        </p:nvSpPr>
        <p:spPr/>
        <p:txBody>
          <a:bodyPr/>
          <a:lstStyle/>
          <a:p>
            <a:fld id="{73FF6CEF-0631-46D2-8C64-19328C0602D9}" type="slidenum">
              <a:rPr lang="zh-CN" altLang="en-US" smtClean="0"/>
              <a:t>6</a:t>
            </a:fld>
            <a:endParaRPr lang="zh-CN" altLang="en-US"/>
          </a:p>
        </p:txBody>
      </p:sp>
    </p:spTree>
    <p:extLst>
      <p:ext uri="{BB962C8B-B14F-4D97-AF65-F5344CB8AC3E}">
        <p14:creationId xmlns:p14="http://schemas.microsoft.com/office/powerpoint/2010/main" val="1173864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64D9D-EC2C-8E71-8C2F-6F07A0A0518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5341A97-3DA0-14A9-28C7-E323C70D6E2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BE2399-CA10-C3CC-28BF-E91A81CE317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C905BAF-C4E3-5D3A-1E16-FAAED7A254CA}"/>
              </a:ext>
            </a:extLst>
          </p:cNvPr>
          <p:cNvSpPr>
            <a:spLocks noGrp="1"/>
          </p:cNvSpPr>
          <p:nvPr>
            <p:ph type="sldNum" sz="quarter" idx="5"/>
          </p:nvPr>
        </p:nvSpPr>
        <p:spPr/>
        <p:txBody>
          <a:bodyPr/>
          <a:lstStyle/>
          <a:p>
            <a:fld id="{73FF6CEF-0631-46D2-8C64-19328C0602D9}" type="slidenum">
              <a:rPr lang="zh-CN" altLang="en-US" smtClean="0"/>
              <a:t>7</a:t>
            </a:fld>
            <a:endParaRPr lang="zh-CN" altLang="en-US"/>
          </a:p>
        </p:txBody>
      </p:sp>
    </p:spTree>
    <p:extLst>
      <p:ext uri="{BB962C8B-B14F-4D97-AF65-F5344CB8AC3E}">
        <p14:creationId xmlns:p14="http://schemas.microsoft.com/office/powerpoint/2010/main" val="2781161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74FD6-3C3E-88FF-2233-46C70E738EC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1644DE0-727A-4499-742C-7E54CA3597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FADC60B-3C9B-4417-2825-E10784D85444}"/>
              </a:ext>
            </a:extLst>
          </p:cNvPr>
          <p:cNvSpPr>
            <a:spLocks noGrp="1"/>
          </p:cNvSpPr>
          <p:nvPr>
            <p:ph type="dt" sz="half" idx="10"/>
          </p:nvPr>
        </p:nvSpPr>
        <p:spPr/>
        <p:txBody>
          <a:bodyPr/>
          <a:lstStyle/>
          <a:p>
            <a:fld id="{D0C3B13F-58DD-46A8-8C6D-CB0C92AB46F4}" type="datetimeFigureOut">
              <a:rPr lang="zh-CN" altLang="en-US" smtClean="0"/>
              <a:t>2025/8/14</a:t>
            </a:fld>
            <a:endParaRPr lang="zh-CN" altLang="en-US"/>
          </a:p>
        </p:txBody>
      </p:sp>
      <p:sp>
        <p:nvSpPr>
          <p:cNvPr id="5" name="页脚占位符 4">
            <a:extLst>
              <a:ext uri="{FF2B5EF4-FFF2-40B4-BE49-F238E27FC236}">
                <a16:creationId xmlns:a16="http://schemas.microsoft.com/office/drawing/2014/main" id="{C172965A-FFFD-A4DB-3EC7-54F14A7F8A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E41325-6245-EB79-B450-BAD3230C7B02}"/>
              </a:ext>
            </a:extLst>
          </p:cNvPr>
          <p:cNvSpPr>
            <a:spLocks noGrp="1"/>
          </p:cNvSpPr>
          <p:nvPr>
            <p:ph type="sldNum" sz="quarter" idx="12"/>
          </p:nvPr>
        </p:nvSpPr>
        <p:spPr/>
        <p:txBody>
          <a:body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2165374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9CFDE-548A-D898-D206-781CB5351DC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3203CB-06CE-69B3-5486-1DF059C737A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605FC5A-550E-E181-B106-E8C73B088F3B}"/>
              </a:ext>
            </a:extLst>
          </p:cNvPr>
          <p:cNvSpPr>
            <a:spLocks noGrp="1"/>
          </p:cNvSpPr>
          <p:nvPr>
            <p:ph type="dt" sz="half" idx="10"/>
          </p:nvPr>
        </p:nvSpPr>
        <p:spPr/>
        <p:txBody>
          <a:bodyPr/>
          <a:lstStyle/>
          <a:p>
            <a:fld id="{D0C3B13F-58DD-46A8-8C6D-CB0C92AB46F4}" type="datetimeFigureOut">
              <a:rPr lang="zh-CN" altLang="en-US" smtClean="0"/>
              <a:t>2025/8/14</a:t>
            </a:fld>
            <a:endParaRPr lang="zh-CN" altLang="en-US"/>
          </a:p>
        </p:txBody>
      </p:sp>
      <p:sp>
        <p:nvSpPr>
          <p:cNvPr id="5" name="页脚占位符 4">
            <a:extLst>
              <a:ext uri="{FF2B5EF4-FFF2-40B4-BE49-F238E27FC236}">
                <a16:creationId xmlns:a16="http://schemas.microsoft.com/office/drawing/2014/main" id="{13B9E803-B8FB-6B8D-49CC-637502725B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9D46CCB-1EC6-5D1D-C52F-6BD5B11160C0}"/>
              </a:ext>
            </a:extLst>
          </p:cNvPr>
          <p:cNvSpPr>
            <a:spLocks noGrp="1"/>
          </p:cNvSpPr>
          <p:nvPr>
            <p:ph type="sldNum" sz="quarter" idx="12"/>
          </p:nvPr>
        </p:nvSpPr>
        <p:spPr/>
        <p:txBody>
          <a:body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2265989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F218A1E-F8CA-480F-7078-1A7A2839A86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C052053-1CC1-5893-A8B7-8D8E56EAECF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AF15AD9-CB45-4EB8-2F36-6959207C0DE3}"/>
              </a:ext>
            </a:extLst>
          </p:cNvPr>
          <p:cNvSpPr>
            <a:spLocks noGrp="1"/>
          </p:cNvSpPr>
          <p:nvPr>
            <p:ph type="dt" sz="half" idx="10"/>
          </p:nvPr>
        </p:nvSpPr>
        <p:spPr/>
        <p:txBody>
          <a:bodyPr/>
          <a:lstStyle/>
          <a:p>
            <a:fld id="{D0C3B13F-58DD-46A8-8C6D-CB0C92AB46F4}" type="datetimeFigureOut">
              <a:rPr lang="zh-CN" altLang="en-US" smtClean="0"/>
              <a:t>2025/8/14</a:t>
            </a:fld>
            <a:endParaRPr lang="zh-CN" altLang="en-US"/>
          </a:p>
        </p:txBody>
      </p:sp>
      <p:sp>
        <p:nvSpPr>
          <p:cNvPr id="5" name="页脚占位符 4">
            <a:extLst>
              <a:ext uri="{FF2B5EF4-FFF2-40B4-BE49-F238E27FC236}">
                <a16:creationId xmlns:a16="http://schemas.microsoft.com/office/drawing/2014/main" id="{22BC38BA-F5FA-ED3C-FC11-836F121382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B47428-0971-5ED3-0C70-410DCBC9B3DB}"/>
              </a:ext>
            </a:extLst>
          </p:cNvPr>
          <p:cNvSpPr>
            <a:spLocks noGrp="1"/>
          </p:cNvSpPr>
          <p:nvPr>
            <p:ph type="sldNum" sz="quarter" idx="12"/>
          </p:nvPr>
        </p:nvSpPr>
        <p:spPr/>
        <p:txBody>
          <a:body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3521921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7185D51-3D05-4571-A283-B4A35CD20CD1}" type="datetimeFigureOut">
              <a:rPr lang="zh-CN" altLang="en-US" smtClean="0"/>
              <a:t>2025/8/14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655252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7185D51-3D05-4571-A283-B4A35CD20CD1}" type="datetimeFigureOut">
              <a:rPr lang="zh-CN" altLang="en-US" smtClean="0"/>
              <a:t>2025/8/14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2035174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7185D51-3D05-4571-A283-B4A35CD20CD1}" type="datetimeFigureOut">
              <a:rPr lang="zh-CN" altLang="en-US" smtClean="0"/>
              <a:t>2025/8/14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93635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7185D51-3D05-4571-A283-B4A35CD20CD1}" type="datetimeFigureOut">
              <a:rPr lang="zh-CN" altLang="en-US" smtClean="0"/>
              <a:t>2025/8/14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3370421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7185D51-3D05-4571-A283-B4A35CD20CD1}" type="datetimeFigureOut">
              <a:rPr lang="zh-CN" altLang="en-US" smtClean="0"/>
              <a:t>2025/8/14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24977711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7185D51-3D05-4571-A283-B4A35CD20CD1}" type="datetimeFigureOut">
              <a:rPr lang="zh-CN" altLang="en-US" smtClean="0"/>
              <a:t>2025/8/14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1817955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185D51-3D05-4571-A283-B4A35CD20CD1}" type="datetimeFigureOut">
              <a:rPr lang="zh-CN" altLang="en-US" smtClean="0"/>
              <a:t>2025/8/14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5956369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7185D51-3D05-4571-A283-B4A35CD20CD1}" type="datetimeFigureOut">
              <a:rPr lang="zh-CN" altLang="en-US" smtClean="0"/>
              <a:t>2025/8/14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1526313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43BCCF-59C6-B7A3-DA62-6ABA41D5AB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E8BFCB-585F-2D4E-2073-AB2F20EEAD9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183457-0D10-92A7-80B7-145DE7925D22}"/>
              </a:ext>
            </a:extLst>
          </p:cNvPr>
          <p:cNvSpPr>
            <a:spLocks noGrp="1"/>
          </p:cNvSpPr>
          <p:nvPr>
            <p:ph type="dt" sz="half" idx="10"/>
          </p:nvPr>
        </p:nvSpPr>
        <p:spPr/>
        <p:txBody>
          <a:bodyPr/>
          <a:lstStyle/>
          <a:p>
            <a:fld id="{D0C3B13F-58DD-46A8-8C6D-CB0C92AB46F4}" type="datetimeFigureOut">
              <a:rPr lang="zh-CN" altLang="en-US" smtClean="0"/>
              <a:t>2025/8/14</a:t>
            </a:fld>
            <a:endParaRPr lang="zh-CN" altLang="en-US"/>
          </a:p>
        </p:txBody>
      </p:sp>
      <p:sp>
        <p:nvSpPr>
          <p:cNvPr id="5" name="页脚占位符 4">
            <a:extLst>
              <a:ext uri="{FF2B5EF4-FFF2-40B4-BE49-F238E27FC236}">
                <a16:creationId xmlns:a16="http://schemas.microsoft.com/office/drawing/2014/main" id="{A5580D6E-A948-9FFB-632F-7A5364C573D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8E436A-92E7-94AF-6B2F-A8AA40562433}"/>
              </a:ext>
            </a:extLst>
          </p:cNvPr>
          <p:cNvSpPr>
            <a:spLocks noGrp="1"/>
          </p:cNvSpPr>
          <p:nvPr>
            <p:ph type="sldNum" sz="quarter" idx="12"/>
          </p:nvPr>
        </p:nvSpPr>
        <p:spPr/>
        <p:txBody>
          <a:body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39040453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7185D51-3D05-4571-A283-B4A35CD20CD1}" type="datetimeFigureOut">
              <a:rPr lang="zh-CN" altLang="en-US" smtClean="0"/>
              <a:t>2025/8/14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14664127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7185D51-3D05-4571-A283-B4A35CD20CD1}" type="datetimeFigureOut">
              <a:rPr lang="zh-CN" altLang="en-US" smtClean="0"/>
              <a:t>2025/8/14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26685673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7185D51-3D05-4571-A283-B4A35CD20CD1}" type="datetimeFigureOut">
              <a:rPr lang="zh-CN" altLang="en-US" smtClean="0"/>
              <a:t>2025/8/14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10550156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046854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247205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564878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777293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2025/8/14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9728868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2025/8/14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344849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2025/8/14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85969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15980F-A6D8-F7E5-939E-4A1EB78E74D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A92EBF9-1EB2-5FB5-B406-C504ED94D1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1303310-C7BC-A783-0B54-4B5F36442A3F}"/>
              </a:ext>
            </a:extLst>
          </p:cNvPr>
          <p:cNvSpPr>
            <a:spLocks noGrp="1"/>
          </p:cNvSpPr>
          <p:nvPr>
            <p:ph type="dt" sz="half" idx="10"/>
          </p:nvPr>
        </p:nvSpPr>
        <p:spPr/>
        <p:txBody>
          <a:bodyPr/>
          <a:lstStyle/>
          <a:p>
            <a:fld id="{D0C3B13F-58DD-46A8-8C6D-CB0C92AB46F4}" type="datetimeFigureOut">
              <a:rPr lang="zh-CN" altLang="en-US" smtClean="0"/>
              <a:t>2025/8/14</a:t>
            </a:fld>
            <a:endParaRPr lang="zh-CN" altLang="en-US"/>
          </a:p>
        </p:txBody>
      </p:sp>
      <p:sp>
        <p:nvSpPr>
          <p:cNvPr id="5" name="页脚占位符 4">
            <a:extLst>
              <a:ext uri="{FF2B5EF4-FFF2-40B4-BE49-F238E27FC236}">
                <a16:creationId xmlns:a16="http://schemas.microsoft.com/office/drawing/2014/main" id="{F0997200-C18C-978B-4FC8-4C2BFF869A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6D1DA5-E352-92A0-A7E2-3549E5C12E06}"/>
              </a:ext>
            </a:extLst>
          </p:cNvPr>
          <p:cNvSpPr>
            <a:spLocks noGrp="1"/>
          </p:cNvSpPr>
          <p:nvPr>
            <p:ph type="sldNum" sz="quarter" idx="12"/>
          </p:nvPr>
        </p:nvSpPr>
        <p:spPr/>
        <p:txBody>
          <a:body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26974766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0998686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570850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741442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857885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5D6F1-EE37-2341-D08B-43E8B45B0FE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1B1FEF8-597B-A338-B891-EDC7D7F2E6B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8D699C-6937-F52E-FBDB-02F5D24741E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1B5704C-E0E1-7491-B435-8DCD94424AAF}"/>
              </a:ext>
            </a:extLst>
          </p:cNvPr>
          <p:cNvSpPr>
            <a:spLocks noGrp="1"/>
          </p:cNvSpPr>
          <p:nvPr>
            <p:ph type="dt" sz="half" idx="10"/>
          </p:nvPr>
        </p:nvSpPr>
        <p:spPr/>
        <p:txBody>
          <a:bodyPr/>
          <a:lstStyle/>
          <a:p>
            <a:fld id="{D0C3B13F-58DD-46A8-8C6D-CB0C92AB46F4}" type="datetimeFigureOut">
              <a:rPr lang="zh-CN" altLang="en-US" smtClean="0"/>
              <a:t>2025/8/14</a:t>
            </a:fld>
            <a:endParaRPr lang="zh-CN" altLang="en-US"/>
          </a:p>
        </p:txBody>
      </p:sp>
      <p:sp>
        <p:nvSpPr>
          <p:cNvPr id="6" name="页脚占位符 5">
            <a:extLst>
              <a:ext uri="{FF2B5EF4-FFF2-40B4-BE49-F238E27FC236}">
                <a16:creationId xmlns:a16="http://schemas.microsoft.com/office/drawing/2014/main" id="{EF42294F-4900-8D38-D516-6CE240FEB12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5588B92-E8FC-538A-9657-16C08DAC27A0}"/>
              </a:ext>
            </a:extLst>
          </p:cNvPr>
          <p:cNvSpPr>
            <a:spLocks noGrp="1"/>
          </p:cNvSpPr>
          <p:nvPr>
            <p:ph type="sldNum" sz="quarter" idx="12"/>
          </p:nvPr>
        </p:nvSpPr>
        <p:spPr/>
        <p:txBody>
          <a:body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1137614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E21EC2-1943-57FE-7543-8469262216B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37AF0B2-CAA9-76AC-12A9-46F4BFB4BF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0A4D93D-176A-9C3E-EF3F-1DB5145864F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366F0A-682C-A79D-AC74-90624785A6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AA1E08B-C5D1-B305-6B76-6AEAF35E692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CE13E51-0A88-E670-7773-DD29902EEDD6}"/>
              </a:ext>
            </a:extLst>
          </p:cNvPr>
          <p:cNvSpPr>
            <a:spLocks noGrp="1"/>
          </p:cNvSpPr>
          <p:nvPr>
            <p:ph type="dt" sz="half" idx="10"/>
          </p:nvPr>
        </p:nvSpPr>
        <p:spPr/>
        <p:txBody>
          <a:bodyPr/>
          <a:lstStyle/>
          <a:p>
            <a:fld id="{D0C3B13F-58DD-46A8-8C6D-CB0C92AB46F4}" type="datetimeFigureOut">
              <a:rPr lang="zh-CN" altLang="en-US" smtClean="0"/>
              <a:t>2025/8/14</a:t>
            </a:fld>
            <a:endParaRPr lang="zh-CN" altLang="en-US"/>
          </a:p>
        </p:txBody>
      </p:sp>
      <p:sp>
        <p:nvSpPr>
          <p:cNvPr id="8" name="页脚占位符 7">
            <a:extLst>
              <a:ext uri="{FF2B5EF4-FFF2-40B4-BE49-F238E27FC236}">
                <a16:creationId xmlns:a16="http://schemas.microsoft.com/office/drawing/2014/main" id="{24B57D06-3F0D-9698-BC17-010BF36B7C7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040F97E-CD71-1962-F591-E5CBA598736C}"/>
              </a:ext>
            </a:extLst>
          </p:cNvPr>
          <p:cNvSpPr>
            <a:spLocks noGrp="1"/>
          </p:cNvSpPr>
          <p:nvPr>
            <p:ph type="sldNum" sz="quarter" idx="12"/>
          </p:nvPr>
        </p:nvSpPr>
        <p:spPr/>
        <p:txBody>
          <a:body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4199407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7BF0D-F179-B4C1-79A1-F32EFC36773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97F669B-A992-F71B-B161-85FE3C77B791}"/>
              </a:ext>
            </a:extLst>
          </p:cNvPr>
          <p:cNvSpPr>
            <a:spLocks noGrp="1"/>
          </p:cNvSpPr>
          <p:nvPr>
            <p:ph type="dt" sz="half" idx="10"/>
          </p:nvPr>
        </p:nvSpPr>
        <p:spPr/>
        <p:txBody>
          <a:bodyPr/>
          <a:lstStyle/>
          <a:p>
            <a:fld id="{D0C3B13F-58DD-46A8-8C6D-CB0C92AB46F4}" type="datetimeFigureOut">
              <a:rPr lang="zh-CN" altLang="en-US" smtClean="0"/>
              <a:t>2025/8/14</a:t>
            </a:fld>
            <a:endParaRPr lang="zh-CN" altLang="en-US"/>
          </a:p>
        </p:txBody>
      </p:sp>
      <p:sp>
        <p:nvSpPr>
          <p:cNvPr id="4" name="页脚占位符 3">
            <a:extLst>
              <a:ext uri="{FF2B5EF4-FFF2-40B4-BE49-F238E27FC236}">
                <a16:creationId xmlns:a16="http://schemas.microsoft.com/office/drawing/2014/main" id="{370F7919-B773-673D-479E-BC9F825AF01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67BF164-A721-6E84-9957-92BAB5132898}"/>
              </a:ext>
            </a:extLst>
          </p:cNvPr>
          <p:cNvSpPr>
            <a:spLocks noGrp="1"/>
          </p:cNvSpPr>
          <p:nvPr>
            <p:ph type="sldNum" sz="quarter" idx="12"/>
          </p:nvPr>
        </p:nvSpPr>
        <p:spPr/>
        <p:txBody>
          <a:body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3493113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882F65B-1496-9FC1-9A67-6D9246810FEF}"/>
              </a:ext>
            </a:extLst>
          </p:cNvPr>
          <p:cNvSpPr>
            <a:spLocks noGrp="1"/>
          </p:cNvSpPr>
          <p:nvPr>
            <p:ph type="dt" sz="half" idx="10"/>
          </p:nvPr>
        </p:nvSpPr>
        <p:spPr/>
        <p:txBody>
          <a:bodyPr/>
          <a:lstStyle/>
          <a:p>
            <a:fld id="{D0C3B13F-58DD-46A8-8C6D-CB0C92AB46F4}" type="datetimeFigureOut">
              <a:rPr lang="zh-CN" altLang="en-US" smtClean="0"/>
              <a:t>2025/8/14</a:t>
            </a:fld>
            <a:endParaRPr lang="zh-CN" altLang="en-US"/>
          </a:p>
        </p:txBody>
      </p:sp>
      <p:sp>
        <p:nvSpPr>
          <p:cNvPr id="3" name="页脚占位符 2">
            <a:extLst>
              <a:ext uri="{FF2B5EF4-FFF2-40B4-BE49-F238E27FC236}">
                <a16:creationId xmlns:a16="http://schemas.microsoft.com/office/drawing/2014/main" id="{FE95AA3E-549F-2435-92C7-39381481C64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65A99CE-B9CB-4238-EB1A-95A55C49439D}"/>
              </a:ext>
            </a:extLst>
          </p:cNvPr>
          <p:cNvSpPr>
            <a:spLocks noGrp="1"/>
          </p:cNvSpPr>
          <p:nvPr>
            <p:ph type="sldNum" sz="quarter" idx="12"/>
          </p:nvPr>
        </p:nvSpPr>
        <p:spPr/>
        <p:txBody>
          <a:body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985661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F0F43D-CDB6-65D3-5E54-CF59CEF6C66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DFC9835-513E-1632-8E4B-836EE89535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731B56C-5B4E-A566-6650-A912A3F86D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DE917EE-C3C3-ACFE-FE87-815312F2A442}"/>
              </a:ext>
            </a:extLst>
          </p:cNvPr>
          <p:cNvSpPr>
            <a:spLocks noGrp="1"/>
          </p:cNvSpPr>
          <p:nvPr>
            <p:ph type="dt" sz="half" idx="10"/>
          </p:nvPr>
        </p:nvSpPr>
        <p:spPr/>
        <p:txBody>
          <a:bodyPr/>
          <a:lstStyle/>
          <a:p>
            <a:fld id="{D0C3B13F-58DD-46A8-8C6D-CB0C92AB46F4}" type="datetimeFigureOut">
              <a:rPr lang="zh-CN" altLang="en-US" smtClean="0"/>
              <a:t>2025/8/14</a:t>
            </a:fld>
            <a:endParaRPr lang="zh-CN" altLang="en-US"/>
          </a:p>
        </p:txBody>
      </p:sp>
      <p:sp>
        <p:nvSpPr>
          <p:cNvPr id="6" name="页脚占位符 5">
            <a:extLst>
              <a:ext uri="{FF2B5EF4-FFF2-40B4-BE49-F238E27FC236}">
                <a16:creationId xmlns:a16="http://schemas.microsoft.com/office/drawing/2014/main" id="{C8174E89-AB3D-AF99-C2ED-280A908B7A7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7F24AC-ACB1-6B24-45CE-C6BD6AE13A81}"/>
              </a:ext>
            </a:extLst>
          </p:cNvPr>
          <p:cNvSpPr>
            <a:spLocks noGrp="1"/>
          </p:cNvSpPr>
          <p:nvPr>
            <p:ph type="sldNum" sz="quarter" idx="12"/>
          </p:nvPr>
        </p:nvSpPr>
        <p:spPr/>
        <p:txBody>
          <a:body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3700203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0A315F-6ACF-578E-1CE1-20CF646083C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D207223-13C5-8F23-18EB-B01262AA9B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DFAB21A-909D-C2B4-ECED-C72DE23E7A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4B26E49-8C2E-6329-85CF-7C28DC79DC15}"/>
              </a:ext>
            </a:extLst>
          </p:cNvPr>
          <p:cNvSpPr>
            <a:spLocks noGrp="1"/>
          </p:cNvSpPr>
          <p:nvPr>
            <p:ph type="dt" sz="half" idx="10"/>
          </p:nvPr>
        </p:nvSpPr>
        <p:spPr/>
        <p:txBody>
          <a:bodyPr/>
          <a:lstStyle/>
          <a:p>
            <a:fld id="{D0C3B13F-58DD-46A8-8C6D-CB0C92AB46F4}" type="datetimeFigureOut">
              <a:rPr lang="zh-CN" altLang="en-US" smtClean="0"/>
              <a:t>2025/8/14</a:t>
            </a:fld>
            <a:endParaRPr lang="zh-CN" altLang="en-US"/>
          </a:p>
        </p:txBody>
      </p:sp>
      <p:sp>
        <p:nvSpPr>
          <p:cNvPr id="6" name="页脚占位符 5">
            <a:extLst>
              <a:ext uri="{FF2B5EF4-FFF2-40B4-BE49-F238E27FC236}">
                <a16:creationId xmlns:a16="http://schemas.microsoft.com/office/drawing/2014/main" id="{3732E520-B022-A2F8-A7B6-FC3F1B8FD52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841B9D5-A1E7-7ED5-8B7F-B32FE678DE0D}"/>
              </a:ext>
            </a:extLst>
          </p:cNvPr>
          <p:cNvSpPr>
            <a:spLocks noGrp="1"/>
          </p:cNvSpPr>
          <p:nvPr>
            <p:ph type="sldNum" sz="quarter" idx="12"/>
          </p:nvPr>
        </p:nvSpPr>
        <p:spPr/>
        <p:txBody>
          <a:body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286157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AF56420-2474-E5E1-D742-353AEECD4D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952EA06-A7EC-D743-1412-C9DC91339E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5B1D1EB-A106-3E10-4F9C-59AA7F7D6A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3B13F-58DD-46A8-8C6D-CB0C92AB46F4}" type="datetimeFigureOut">
              <a:rPr lang="zh-CN" altLang="en-US" smtClean="0"/>
              <a:t>2025/8/14</a:t>
            </a:fld>
            <a:endParaRPr lang="zh-CN" altLang="en-US"/>
          </a:p>
        </p:txBody>
      </p:sp>
      <p:sp>
        <p:nvSpPr>
          <p:cNvPr id="5" name="页脚占位符 4">
            <a:extLst>
              <a:ext uri="{FF2B5EF4-FFF2-40B4-BE49-F238E27FC236}">
                <a16:creationId xmlns:a16="http://schemas.microsoft.com/office/drawing/2014/main" id="{EE2AAD28-6CD3-B833-A3BF-FCF9370970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47CB980-0C1B-DF56-9E4D-6538BDC060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6F128C-0965-4573-9A4D-4EB84E9AA9B7}" type="slidenum">
              <a:rPr lang="zh-CN" altLang="en-US" smtClean="0"/>
              <a:t>‹#›</a:t>
            </a:fld>
            <a:endParaRPr lang="zh-CN" altLang="en-US"/>
          </a:p>
        </p:txBody>
      </p:sp>
    </p:spTree>
    <p:extLst>
      <p:ext uri="{BB962C8B-B14F-4D97-AF65-F5344CB8AC3E}">
        <p14:creationId xmlns:p14="http://schemas.microsoft.com/office/powerpoint/2010/main" val="1805029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85D51-3D05-4571-A283-B4A35CD20CD1}" type="datetimeFigureOut">
              <a:rPr lang="zh-CN" altLang="en-US" smtClean="0"/>
              <a:t>2025/8/14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FB187E-2E7E-4C60-849C-ECEFA0A1AE2E}" type="slidenum">
              <a:rPr lang="zh-CN" altLang="en-US" smtClean="0"/>
              <a:t>‹#›</a:t>
            </a:fld>
            <a:endParaRPr lang="zh-CN" altLang="en-US"/>
          </a:p>
        </p:txBody>
      </p:sp>
    </p:spTree>
    <p:extLst>
      <p:ext uri="{BB962C8B-B14F-4D97-AF65-F5344CB8AC3E}">
        <p14:creationId xmlns:p14="http://schemas.microsoft.com/office/powerpoint/2010/main" val="290772079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2025/8/14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17155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hyperlink" Target="https://www.nature.com/articles/s41598-024-74416-2"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hyperlink" Target="https://ieeexplore.ieee.org/abstract/document/9099604"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github.com/MMCNJUPT/WOAD?tab=readme-ov-fil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www.nature.com/articles/s41467-025-58085-x"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5.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ieeexplore.ieee.org/document/10218406" TargetMode="Externa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F9F9F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 name="矩形 3"/>
          <p:cNvSpPr/>
          <p:nvPr/>
        </p:nvSpPr>
        <p:spPr>
          <a:xfrm>
            <a:off x="0" y="3429000"/>
            <a:ext cx="12192000" cy="3429000"/>
          </a:xfrm>
          <a:prstGeom prst="rect">
            <a:avLst/>
          </a:prstGeom>
          <a:solidFill>
            <a:srgbClr val="1054A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矩形: 圆角 7"/>
          <p:cNvSpPr/>
          <p:nvPr/>
        </p:nvSpPr>
        <p:spPr>
          <a:xfrm>
            <a:off x="130969" y="298450"/>
            <a:ext cx="11930062" cy="6419850"/>
          </a:xfrm>
          <a:prstGeom prst="roundRect">
            <a:avLst>
              <a:gd name="adj" fmla="val 2800"/>
            </a:avLst>
          </a:prstGeom>
          <a:solidFill>
            <a:schemeClr val="bg1"/>
          </a:solidFill>
          <a:ln>
            <a:noFill/>
          </a:ln>
          <a:effectLst>
            <a:outerShdw blurRad="190500" algn="ctr" rotWithShape="0">
              <a:schemeClr val="tx1">
                <a:lumMod val="65000"/>
                <a:lumOff val="35000"/>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矩形: 圆角 8"/>
          <p:cNvSpPr/>
          <p:nvPr/>
        </p:nvSpPr>
        <p:spPr>
          <a:xfrm>
            <a:off x="4321207" y="76198"/>
            <a:ext cx="3551833" cy="527050"/>
          </a:xfrm>
          <a:prstGeom prst="roundRect">
            <a:avLst>
              <a:gd name="adj" fmla="val 50000"/>
            </a:avLst>
          </a:prstGeom>
          <a:solidFill>
            <a:srgbClr val="1054A9"/>
          </a:solidFill>
          <a:ln>
            <a:noFill/>
          </a:ln>
          <a:effectLst>
            <a:outerShdw blurRad="190500" algn="ctr" rotWithShape="0">
              <a:schemeClr val="tx1">
                <a:lumMod val="65000"/>
                <a:lumOff val="35000"/>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1" name="文本框 40"/>
          <p:cNvSpPr txBox="1"/>
          <p:nvPr/>
        </p:nvSpPr>
        <p:spPr>
          <a:xfrm>
            <a:off x="4467257" y="63498"/>
            <a:ext cx="3333686"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汉仪大宋简" panose="02010600000101010101" pitchFamily="2" charset="-122"/>
                <a:ea typeface="汉仪大宋简" panose="02010600000101010101" pitchFamily="2" charset="-122"/>
                <a:cs typeface="+mn-cs"/>
              </a:rPr>
              <a:t>选题背景与意义</a:t>
            </a:r>
          </a:p>
        </p:txBody>
      </p:sp>
      <p:grpSp>
        <p:nvGrpSpPr>
          <p:cNvPr id="63" name="组合 62"/>
          <p:cNvGrpSpPr/>
          <p:nvPr/>
        </p:nvGrpSpPr>
        <p:grpSpPr>
          <a:xfrm flipH="1">
            <a:off x="809703" y="731156"/>
            <a:ext cx="868045" cy="4463247"/>
            <a:chOff x="4149" y="3200"/>
            <a:chExt cx="1365" cy="5165"/>
          </a:xfrm>
        </p:grpSpPr>
        <p:sp>
          <p:nvSpPr>
            <p:cNvPr id="71" name="Object 1" descr="preencoded.png"/>
            <p:cNvSpPr/>
            <p:nvPr/>
          </p:nvSpPr>
          <p:spPr>
            <a:xfrm rot="10800000">
              <a:off x="4149" y="3200"/>
              <a:ext cx="1356" cy="5165"/>
            </a:xfrm>
            <a:custGeom>
              <a:avLst/>
              <a:gdLst>
                <a:gd name="connsiteX0" fmla="*/ 0 w 2800093"/>
                <a:gd name="connsiteY0" fmla="*/ 1720789 h 5162377"/>
                <a:gd name="connsiteX1" fmla="*/ 0 w 2800093"/>
                <a:gd name="connsiteY1" fmla="*/ 3441588 h 5162377"/>
                <a:gd name="connsiteX2" fmla="*/ 2800093 w 2800093"/>
                <a:gd name="connsiteY2" fmla="*/ 5162377 h 5162377"/>
                <a:gd name="connsiteX3" fmla="*/ 2800093 w 2800093"/>
                <a:gd name="connsiteY3" fmla="*/ 0 h 5162377"/>
                <a:gd name="connsiteX4" fmla="*/ 0 w 2800093"/>
                <a:gd name="connsiteY4" fmla="*/ 1720789 h 5162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093" h="5162377">
                  <a:moveTo>
                    <a:pt x="0" y="1720789"/>
                  </a:moveTo>
                  <a:lnTo>
                    <a:pt x="0" y="3441588"/>
                  </a:lnTo>
                  <a:cubicBezTo>
                    <a:pt x="1108319" y="3495493"/>
                    <a:pt x="2167196" y="4532586"/>
                    <a:pt x="2800093" y="5162377"/>
                  </a:cubicBezTo>
                  <a:lnTo>
                    <a:pt x="2800093" y="0"/>
                  </a:lnTo>
                  <a:cubicBezTo>
                    <a:pt x="2181580" y="615478"/>
                    <a:pt x="1090493" y="1671360"/>
                    <a:pt x="0" y="1720789"/>
                  </a:cubicBezTo>
                  <a:close/>
                </a:path>
              </a:pathLst>
            </a:custGeom>
            <a:gradFill>
              <a:gsLst>
                <a:gs pos="18000">
                  <a:schemeClr val="bg2"/>
                </a:gs>
                <a:gs pos="99000">
                  <a:schemeClr val="bg1">
                    <a:alpha val="0"/>
                  </a:schemeClr>
                </a:gs>
              </a:gsLst>
              <a:lin ang="0" scaled="0"/>
            </a:gradFill>
            <a:ln w="9525" cap="flat" cmpd="sng">
              <a:noFill/>
              <a:prstDash val="solid"/>
              <a:miter/>
            </a:ln>
          </p:spPr>
          <p:txBody>
            <a:bodyPr rot="0" spcFirstLastPara="0" vertOverflow="overflow" horzOverflow="overflow" vert="horz" wrap="square" lIns="73152" tIns="36576" rIns="73152" bIns="36576" numCol="1" spcCol="0" rtlCol="0" fromWordArt="0" anchor="ctr" anchorCtr="0" forceAA="0" compatLnSpc="1">
              <a:no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zh-CN" altLang="en-US" sz="1440" b="0" i="0" u="none" strike="noStrike" kern="1200" cap="none" spc="0" normalizeH="0" baseline="0" noProof="0" dirty="0">
                <a:ln>
                  <a:noFill/>
                </a:ln>
                <a:solidFill>
                  <a:prstClr val="black"/>
                </a:solidFill>
                <a:effectLst/>
                <a:uLnTx/>
                <a:uFillTx/>
                <a:latin typeface="OPPOSans R" panose="00020600040101010101" pitchFamily="18" charset="-122"/>
                <a:ea typeface="OPPOSans R" panose="00020600040101010101" pitchFamily="18" charset="-122"/>
                <a:cs typeface="+mn-cs"/>
              </a:endParaRPr>
            </a:p>
          </p:txBody>
        </p:sp>
        <p:sp>
          <p:nvSpPr>
            <p:cNvPr id="64" name="文本框 63"/>
            <p:cNvSpPr txBox="1"/>
            <p:nvPr/>
          </p:nvSpPr>
          <p:spPr>
            <a:xfrm>
              <a:off x="4827" y="5119"/>
              <a:ext cx="687" cy="1455"/>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nchor="t">
              <a:no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老年群体</a:t>
              </a:r>
            </a:p>
          </p:txBody>
        </p:sp>
      </p:grpSp>
      <p:grpSp>
        <p:nvGrpSpPr>
          <p:cNvPr id="27" name="组合 26">
            <a:extLst>
              <a:ext uri="{FF2B5EF4-FFF2-40B4-BE49-F238E27FC236}">
                <a16:creationId xmlns:a16="http://schemas.microsoft.com/office/drawing/2014/main" id="{35EAE088-392C-3179-1839-C849931384C0}"/>
              </a:ext>
            </a:extLst>
          </p:cNvPr>
          <p:cNvGrpSpPr/>
          <p:nvPr/>
        </p:nvGrpSpPr>
        <p:grpSpPr>
          <a:xfrm>
            <a:off x="1091009" y="5467100"/>
            <a:ext cx="10009981" cy="1001467"/>
            <a:chOff x="1135695" y="5587645"/>
            <a:chExt cx="10009981" cy="1001467"/>
          </a:xfrm>
        </p:grpSpPr>
        <p:sp>
          <p:nvSpPr>
            <p:cNvPr id="20" name="文本框 19">
              <a:extLst>
                <a:ext uri="{FF2B5EF4-FFF2-40B4-BE49-F238E27FC236}">
                  <a16:creationId xmlns:a16="http://schemas.microsoft.com/office/drawing/2014/main" id="{9D1D255B-F026-E325-1D62-58BF93C88188}"/>
                </a:ext>
              </a:extLst>
            </p:cNvPr>
            <p:cNvSpPr txBox="1"/>
            <p:nvPr/>
          </p:nvSpPr>
          <p:spPr>
            <a:xfrm>
              <a:off x="1135695" y="5587645"/>
              <a:ext cx="10009981" cy="646331"/>
            </a:xfrm>
            <a:prstGeom prst="rect">
              <a:avLst/>
            </a:prstGeom>
            <a:noFill/>
          </p:spPr>
          <p:txBody>
            <a:bodyPr wrap="square">
              <a:spAutoFit/>
            </a:bodyPr>
            <a:lstStyle/>
            <a:p>
              <a:pPr marL="285750" indent="-285750" algn="just">
                <a:buFont typeface="Wingdings" panose="05000000000000000000" pitchFamily="2" charset="2"/>
                <a:buChar char="ü"/>
              </a:pPr>
              <a:r>
                <a:rPr lang="zh-CN" altLang="en-US" dirty="0">
                  <a:solidFill>
                    <a:srgbClr val="333333"/>
                  </a:solidFill>
                  <a:latin typeface="楷体" panose="02010609060101010101" pitchFamily="49" charset="-122"/>
                  <a:ea typeface="楷体" panose="02010609060101010101" pitchFamily="49" charset="-122"/>
                </a:rPr>
                <a:t>强化老年用品的科技支撑。</a:t>
              </a:r>
              <a:r>
                <a:rPr lang="zh-CN" altLang="en-US" dirty="0">
                  <a:solidFill>
                    <a:srgbClr val="333333"/>
                  </a:solidFill>
                  <a:latin typeface="宋体" panose="02010600030101010101" pitchFamily="2" charset="-122"/>
                  <a:ea typeface="宋体" panose="02010600030101010101" pitchFamily="2" charset="-122"/>
                </a:rPr>
                <a:t>加快推进人工智能、第五代移动通信（</a:t>
              </a:r>
              <a:r>
                <a:rPr lang="en-US" altLang="zh-CN" dirty="0">
                  <a:solidFill>
                    <a:srgbClr val="333333"/>
                  </a:solidFill>
                  <a:latin typeface="宋体" panose="02010600030101010101" pitchFamily="2" charset="-122"/>
                  <a:ea typeface="宋体" panose="02010600030101010101" pitchFamily="2" charset="-122"/>
                </a:rPr>
                <a:t>5G</a:t>
              </a:r>
              <a:r>
                <a:rPr lang="zh-CN" altLang="en-US" dirty="0">
                  <a:solidFill>
                    <a:srgbClr val="333333"/>
                  </a:solidFill>
                  <a:latin typeface="宋体" panose="02010600030101010101" pitchFamily="2" charset="-122"/>
                  <a:ea typeface="宋体" panose="02010600030101010101" pitchFamily="2" charset="-122"/>
                </a:rPr>
                <a:t>）等信息技术在老年用品领域的深度应用，提升康复辅助器具、健康监测产品、家庭服务机器人等适老产品的智能水平。</a:t>
              </a:r>
              <a:endParaRPr lang="en-US" altLang="zh-CN" dirty="0">
                <a:solidFill>
                  <a:srgbClr val="333333"/>
                </a:solidFill>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31C1535D-C651-FA46-DC03-14EB20AEB1EE}"/>
                </a:ext>
              </a:extLst>
            </p:cNvPr>
            <p:cNvSpPr txBox="1"/>
            <p:nvPr/>
          </p:nvSpPr>
          <p:spPr>
            <a:xfrm>
              <a:off x="2861191" y="6219780"/>
              <a:ext cx="6771861" cy="369332"/>
            </a:xfrm>
            <a:prstGeom prst="rect">
              <a:avLst/>
            </a:prstGeom>
            <a:noFill/>
          </p:spPr>
          <p:txBody>
            <a:bodyPr wrap="square">
              <a:spAutoFit/>
            </a:bodyPr>
            <a:lstStyle/>
            <a:p>
              <a:pPr algn="ctr"/>
              <a:r>
                <a:rPr lang="zh-CN" altLang="en-US" b="1" dirty="0">
                  <a:solidFill>
                    <a:srgbClr val="333333"/>
                  </a:solidFill>
                  <a:latin typeface="宋体" panose="02010600030101010101" pitchFamily="2" charset="-122"/>
                  <a:ea typeface="宋体" panose="02010600030101010101" pitchFamily="2" charset="-122"/>
                </a:rPr>
                <a:t>国务院印发</a:t>
              </a:r>
              <a:r>
                <a:rPr lang="en-US" altLang="zh-CN" b="1" dirty="0">
                  <a:solidFill>
                    <a:srgbClr val="333333"/>
                  </a:solidFill>
                  <a:latin typeface="宋体" panose="02010600030101010101" pitchFamily="2" charset="-122"/>
                  <a:ea typeface="宋体" panose="02010600030101010101" pitchFamily="2" charset="-122"/>
                </a:rPr>
                <a:t>《</a:t>
              </a:r>
              <a:r>
                <a:rPr lang="zh-CN" altLang="en-US" b="1" dirty="0">
                  <a:solidFill>
                    <a:srgbClr val="333333"/>
                  </a:solidFill>
                  <a:latin typeface="宋体" panose="02010600030101010101" pitchFamily="2" charset="-122"/>
                  <a:ea typeface="宋体" panose="02010600030101010101" pitchFamily="2" charset="-122"/>
                </a:rPr>
                <a:t>“十四五”国家老龄事业发展和养老服务体系规划</a:t>
              </a:r>
              <a:r>
                <a:rPr lang="en-US" altLang="zh-CN" b="1" dirty="0">
                  <a:solidFill>
                    <a:srgbClr val="333333"/>
                  </a:solidFill>
                  <a:latin typeface="宋体" panose="02010600030101010101" pitchFamily="2" charset="-122"/>
                  <a:ea typeface="宋体" panose="02010600030101010101" pitchFamily="2" charset="-122"/>
                </a:rPr>
                <a:t>》</a:t>
              </a:r>
              <a:endParaRPr lang="zh-CN" altLang="en-US" dirty="0">
                <a:solidFill>
                  <a:srgbClr val="333333"/>
                </a:solidFill>
                <a:latin typeface="宋体" panose="02010600030101010101" pitchFamily="2" charset="-122"/>
                <a:ea typeface="宋体" panose="02010600030101010101" pitchFamily="2" charset="-122"/>
              </a:endParaRPr>
            </a:p>
          </p:txBody>
        </p:sp>
      </p:grpSp>
      <p:sp>
        <p:nvSpPr>
          <p:cNvPr id="22" name="矩形 21">
            <a:extLst>
              <a:ext uri="{FF2B5EF4-FFF2-40B4-BE49-F238E27FC236}">
                <a16:creationId xmlns:a16="http://schemas.microsoft.com/office/drawing/2014/main" id="{DA25A8D9-6A09-44B9-2E99-731E14F0F234}"/>
              </a:ext>
            </a:extLst>
          </p:cNvPr>
          <p:cNvSpPr/>
          <p:nvPr/>
        </p:nvSpPr>
        <p:spPr>
          <a:xfrm>
            <a:off x="669235" y="923951"/>
            <a:ext cx="10853530" cy="4383910"/>
          </a:xfrm>
          <a:prstGeom prst="rect">
            <a:avLst/>
          </a:prstGeom>
          <a:noFill/>
          <a:ln w="28575">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D01BA60B-41A0-9087-BA33-F5F8383312DD}"/>
              </a:ext>
            </a:extLst>
          </p:cNvPr>
          <p:cNvGrpSpPr/>
          <p:nvPr/>
        </p:nvGrpSpPr>
        <p:grpSpPr>
          <a:xfrm>
            <a:off x="1461821" y="1298206"/>
            <a:ext cx="9819779" cy="3824436"/>
            <a:chOff x="1565750" y="1341218"/>
            <a:chExt cx="9819779" cy="3824436"/>
          </a:xfrm>
        </p:grpSpPr>
        <p:grpSp>
          <p:nvGrpSpPr>
            <p:cNvPr id="3" name="组合 2">
              <a:extLst>
                <a:ext uri="{FF2B5EF4-FFF2-40B4-BE49-F238E27FC236}">
                  <a16:creationId xmlns:a16="http://schemas.microsoft.com/office/drawing/2014/main" id="{84526D05-A859-DDCC-6B4C-A9D6BCF12DF7}"/>
                </a:ext>
              </a:extLst>
            </p:cNvPr>
            <p:cNvGrpSpPr/>
            <p:nvPr/>
          </p:nvGrpSpPr>
          <p:grpSpPr>
            <a:xfrm>
              <a:off x="1565750" y="1341218"/>
              <a:ext cx="9819779" cy="3824436"/>
              <a:chOff x="3394169" y="883689"/>
              <a:chExt cx="9819779" cy="3824436"/>
            </a:xfrm>
          </p:grpSpPr>
          <p:grpSp>
            <p:nvGrpSpPr>
              <p:cNvPr id="5" name="组合 4">
                <a:extLst>
                  <a:ext uri="{FF2B5EF4-FFF2-40B4-BE49-F238E27FC236}">
                    <a16:creationId xmlns:a16="http://schemas.microsoft.com/office/drawing/2014/main" id="{741E9F92-2820-4EF0-E8F5-8FCBFEACAD44}"/>
                  </a:ext>
                </a:extLst>
              </p:cNvPr>
              <p:cNvGrpSpPr/>
              <p:nvPr/>
            </p:nvGrpSpPr>
            <p:grpSpPr>
              <a:xfrm>
                <a:off x="3394169" y="1009601"/>
                <a:ext cx="9546119" cy="3036284"/>
                <a:chOff x="2092474" y="2388128"/>
                <a:chExt cx="9546119" cy="3036284"/>
              </a:xfrm>
            </p:grpSpPr>
            <p:grpSp>
              <p:nvGrpSpPr>
                <p:cNvPr id="17" name="组合 16">
                  <a:extLst>
                    <a:ext uri="{FF2B5EF4-FFF2-40B4-BE49-F238E27FC236}">
                      <a16:creationId xmlns:a16="http://schemas.microsoft.com/office/drawing/2014/main" id="{64CB870F-191E-DCC1-C9D5-CF45C27150E2}"/>
                    </a:ext>
                  </a:extLst>
                </p:cNvPr>
                <p:cNvGrpSpPr/>
                <p:nvPr/>
              </p:nvGrpSpPr>
              <p:grpSpPr>
                <a:xfrm>
                  <a:off x="2092729" y="2388128"/>
                  <a:ext cx="2426209" cy="1728696"/>
                  <a:chOff x="4643772" y="1692029"/>
                  <a:chExt cx="2426209" cy="1728696"/>
                </a:xfrm>
              </p:grpSpPr>
              <p:sp>
                <p:nvSpPr>
                  <p:cNvPr id="18" name="文本框 17">
                    <a:extLst>
                      <a:ext uri="{FF2B5EF4-FFF2-40B4-BE49-F238E27FC236}">
                        <a16:creationId xmlns:a16="http://schemas.microsoft.com/office/drawing/2014/main" id="{360E0B39-C4A0-5896-F30F-BEC404133277}"/>
                      </a:ext>
                    </a:extLst>
                  </p:cNvPr>
                  <p:cNvSpPr txBox="1"/>
                  <p:nvPr/>
                </p:nvSpPr>
                <p:spPr>
                  <a:xfrm>
                    <a:off x="4643772" y="1692029"/>
                    <a:ext cx="1599270" cy="369332"/>
                  </a:xfrm>
                  <a:prstGeom prst="rect">
                    <a:avLst/>
                  </a:prstGeom>
                  <a:noFill/>
                </p:spPr>
                <p:txBody>
                  <a:bodyPr wrap="square" rtlCol="0">
                    <a:spAutoFit/>
                  </a:bodyPr>
                  <a:lstStyle/>
                  <a:p>
                    <a:pPr marL="342900" indent="-34290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腿脚不便</a:t>
                    </a:r>
                  </a:p>
                </p:txBody>
              </p:sp>
              <p:sp>
                <p:nvSpPr>
                  <p:cNvPr id="19" name="文本框 18">
                    <a:extLst>
                      <a:ext uri="{FF2B5EF4-FFF2-40B4-BE49-F238E27FC236}">
                        <a16:creationId xmlns:a16="http://schemas.microsoft.com/office/drawing/2014/main" id="{FD60553B-986B-8B8B-D8BF-D80745C9BB6A}"/>
                      </a:ext>
                    </a:extLst>
                  </p:cNvPr>
                  <p:cNvSpPr txBox="1"/>
                  <p:nvPr/>
                </p:nvSpPr>
                <p:spPr>
                  <a:xfrm>
                    <a:off x="4643772" y="3051393"/>
                    <a:ext cx="2426209" cy="369332"/>
                  </a:xfrm>
                  <a:prstGeom prst="rect">
                    <a:avLst/>
                  </a:prstGeom>
                  <a:noFill/>
                </p:spPr>
                <p:txBody>
                  <a:bodyPr wrap="square" rtlCol="0">
                    <a:spAutoFit/>
                  </a:bodyPr>
                  <a:lstStyle/>
                  <a:p>
                    <a:pPr marL="342900" indent="-342900">
                      <a:buFont typeface="Wingdings" panose="05000000000000000000" pitchFamily="2" charset="2"/>
                      <a:buChar char="u"/>
                    </a:pPr>
                    <a:r>
                      <a:rPr lang="zh-CN" altLang="en-US" dirty="0">
                        <a:solidFill>
                          <a:srgbClr val="FF0000"/>
                        </a:solidFill>
                        <a:latin typeface="微软雅黑" panose="020B0503020204020204" pitchFamily="34" charset="-122"/>
                        <a:ea typeface="微软雅黑" panose="020B0503020204020204" pitchFamily="34" charset="-122"/>
                      </a:rPr>
                      <a:t>年龄性视功能衰退</a:t>
                    </a:r>
                  </a:p>
                </p:txBody>
              </p:sp>
            </p:grpSp>
            <p:sp>
              <p:nvSpPr>
                <p:cNvPr id="13" name="文本框 12">
                  <a:extLst>
                    <a:ext uri="{FF2B5EF4-FFF2-40B4-BE49-F238E27FC236}">
                      <a16:creationId xmlns:a16="http://schemas.microsoft.com/office/drawing/2014/main" id="{0F1C82E9-DB42-887B-EF9C-9D27440C4493}"/>
                    </a:ext>
                  </a:extLst>
                </p:cNvPr>
                <p:cNvSpPr txBox="1"/>
                <p:nvPr/>
              </p:nvSpPr>
              <p:spPr>
                <a:xfrm>
                  <a:off x="4626227" y="3648249"/>
                  <a:ext cx="7012366" cy="923330"/>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我国</a:t>
                  </a:r>
                  <a:r>
                    <a:rPr lang="en-US" altLang="zh-CN" dirty="0">
                      <a:latin typeface="微软雅黑" panose="020B0503020204020204" pitchFamily="34" charset="-122"/>
                      <a:ea typeface="微软雅黑" panose="020B0503020204020204" pitchFamily="34" charset="-122"/>
                    </a:rPr>
                    <a:t>35</a:t>
                  </a:r>
                  <a:r>
                    <a:rPr lang="zh-CN" altLang="en-US" dirty="0">
                      <a:latin typeface="微软雅黑" panose="020B0503020204020204" pitchFamily="34" charset="-122"/>
                      <a:ea typeface="微软雅黑" panose="020B0503020204020204" pitchFamily="34" charset="-122"/>
                    </a:rPr>
                    <a:t>岁以上的人口中，有老花眼问题人群占比</a:t>
                  </a:r>
                  <a:r>
                    <a:rPr lang="en-US" altLang="zh-CN" dirty="0">
                      <a:solidFill>
                        <a:srgbClr val="FF0000"/>
                      </a:solidFill>
                      <a:latin typeface="微软雅黑" panose="020B0503020204020204" pitchFamily="34" charset="-122"/>
                      <a:ea typeface="微软雅黑" panose="020B0503020204020204" pitchFamily="34" charset="-122"/>
                    </a:rPr>
                    <a:t>56.9%</a:t>
                  </a:r>
                  <a:r>
                    <a:rPr lang="zh-CN" altLang="en-US" dirty="0">
                      <a:latin typeface="微软雅黑" panose="020B0503020204020204" pitchFamily="34" charset="-122"/>
                      <a:ea typeface="微软雅黑" panose="020B0503020204020204" pitchFamily="34" charset="-122"/>
                    </a:rPr>
                    <a:t>，达</a:t>
                  </a:r>
                  <a:r>
                    <a:rPr lang="en-US" altLang="zh-CN" dirty="0">
                      <a:solidFill>
                        <a:srgbClr val="FF0000"/>
                      </a:solidFill>
                      <a:latin typeface="微软雅黑" panose="020B0503020204020204" pitchFamily="34" charset="-122"/>
                      <a:ea typeface="微软雅黑" panose="020B0503020204020204" pitchFamily="34" charset="-122"/>
                    </a:rPr>
                    <a:t>3.9</a:t>
                  </a:r>
                  <a:r>
                    <a:rPr lang="zh-CN" altLang="en-US" dirty="0">
                      <a:solidFill>
                        <a:srgbClr val="FF0000"/>
                      </a:solidFill>
                      <a:latin typeface="微软雅黑" panose="020B0503020204020204" pitchFamily="34" charset="-122"/>
                      <a:ea typeface="微软雅黑" panose="020B0503020204020204" pitchFamily="34" charset="-122"/>
                    </a:rPr>
                    <a:t>亿</a:t>
                  </a:r>
                  <a:r>
                    <a:rPr lang="zh-CN" altLang="en-US" dirty="0">
                      <a:latin typeface="微软雅黑" panose="020B0503020204020204" pitchFamily="34" charset="-122"/>
                      <a:ea typeface="微软雅黑" panose="020B0503020204020204" pitchFamily="34" charset="-122"/>
                    </a:rPr>
                    <a:t>人。</a:t>
                  </a:r>
                </a:p>
                <a:p>
                  <a:r>
                    <a:rPr lang="zh-CN" altLang="en-US" dirty="0">
                      <a:latin typeface="微软雅黑" panose="020B0503020204020204" pitchFamily="34" charset="-122"/>
                      <a:ea typeface="微软雅黑" panose="020B0503020204020204" pitchFamily="34" charset="-122"/>
                    </a:rPr>
                    <a:t>若银发人群视力健康得不到保障，不仅影响他们日常生活的节奏和效率，甚至还会导致悲伤、视觉焦虑等不良心理的出现。</a:t>
                  </a:r>
                </a:p>
              </p:txBody>
            </p:sp>
            <p:sp>
              <p:nvSpPr>
                <p:cNvPr id="14" name="文本框 13">
                  <a:extLst>
                    <a:ext uri="{FF2B5EF4-FFF2-40B4-BE49-F238E27FC236}">
                      <a16:creationId xmlns:a16="http://schemas.microsoft.com/office/drawing/2014/main" id="{657577CB-1C07-242D-E6EF-60755F4F732D}"/>
                    </a:ext>
                  </a:extLst>
                </p:cNvPr>
                <p:cNvSpPr txBox="1"/>
                <p:nvPr/>
              </p:nvSpPr>
              <p:spPr>
                <a:xfrm>
                  <a:off x="2092474" y="5033835"/>
                  <a:ext cx="2426209" cy="369332"/>
                </a:xfrm>
                <a:prstGeom prst="rect">
                  <a:avLst/>
                </a:prstGeom>
                <a:noFill/>
              </p:spPr>
              <p:txBody>
                <a:bodyPr wrap="square" rtlCol="0">
                  <a:spAutoFit/>
                </a:bodyPr>
                <a:lstStyle/>
                <a:p>
                  <a:pPr marL="342900" indent="-34290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反应力下降</a:t>
                  </a:r>
                </a:p>
              </p:txBody>
            </p:sp>
            <p:sp>
              <p:nvSpPr>
                <p:cNvPr id="15" name="文本框 14">
                  <a:extLst>
                    <a:ext uri="{FF2B5EF4-FFF2-40B4-BE49-F238E27FC236}">
                      <a16:creationId xmlns:a16="http://schemas.microsoft.com/office/drawing/2014/main" id="{25847C05-359C-C5BD-874B-09F9F3A9633C}"/>
                    </a:ext>
                  </a:extLst>
                </p:cNvPr>
                <p:cNvSpPr txBox="1"/>
                <p:nvPr/>
              </p:nvSpPr>
              <p:spPr>
                <a:xfrm>
                  <a:off x="4626227" y="5055080"/>
                  <a:ext cx="5784574"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对危险的感知能力下降，无法做出灵活反应。</a:t>
                  </a:r>
                </a:p>
              </p:txBody>
            </p:sp>
          </p:grpSp>
          <p:sp>
            <p:nvSpPr>
              <p:cNvPr id="6" name="文本框 5">
                <a:extLst>
                  <a:ext uri="{FF2B5EF4-FFF2-40B4-BE49-F238E27FC236}">
                    <a16:creationId xmlns:a16="http://schemas.microsoft.com/office/drawing/2014/main" id="{D50846D1-E922-7074-D5E1-843FDDBC0BF7}"/>
                  </a:ext>
                </a:extLst>
              </p:cNvPr>
              <p:cNvSpPr txBox="1"/>
              <p:nvPr/>
            </p:nvSpPr>
            <p:spPr>
              <a:xfrm>
                <a:off x="5614796" y="4308015"/>
                <a:ext cx="4827104" cy="400110"/>
              </a:xfrm>
              <a:prstGeom prst="rect">
                <a:avLst/>
              </a:prstGeom>
              <a:solidFill>
                <a:srgbClr val="1054A9"/>
              </a:solid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“对</a:t>
                </a:r>
                <a:r>
                  <a:rPr lang="zh-CN" altLang="en-US" sz="2000" b="1" dirty="0">
                    <a:solidFill>
                      <a:srgbClr val="FFC000"/>
                    </a:solidFill>
                    <a:latin typeface="微软雅黑" panose="020B0503020204020204" pitchFamily="34" charset="-122"/>
                    <a:ea typeface="微软雅黑" panose="020B0503020204020204" pitchFamily="34" charset="-122"/>
                  </a:rPr>
                  <a:t>辅助行走</a:t>
                </a:r>
                <a:r>
                  <a:rPr lang="zh-CN" altLang="en-US" sz="2000" b="1" dirty="0">
                    <a:solidFill>
                      <a:schemeClr val="bg1"/>
                    </a:solidFill>
                    <a:latin typeface="微软雅黑" panose="020B0503020204020204" pitchFamily="34" charset="-122"/>
                    <a:ea typeface="微软雅黑" panose="020B0503020204020204" pitchFamily="34" charset="-122"/>
                  </a:rPr>
                  <a:t>与</a:t>
                </a:r>
                <a:r>
                  <a:rPr lang="zh-CN" altLang="en-US" sz="2000" b="1" dirty="0">
                    <a:solidFill>
                      <a:srgbClr val="FFC000"/>
                    </a:solidFill>
                    <a:latin typeface="微软雅黑" panose="020B0503020204020204" pitchFamily="34" charset="-122"/>
                    <a:ea typeface="微软雅黑" panose="020B0503020204020204" pitchFamily="34" charset="-122"/>
                  </a:rPr>
                  <a:t>辅助感知</a:t>
                </a:r>
                <a:r>
                  <a:rPr lang="zh-CN" altLang="en-US" sz="2000" b="1" dirty="0">
                    <a:solidFill>
                      <a:schemeClr val="bg1"/>
                    </a:solidFill>
                    <a:latin typeface="微软雅黑" panose="020B0503020204020204" pitchFamily="34" charset="-122"/>
                    <a:ea typeface="微软雅黑" panose="020B0503020204020204" pitchFamily="34" charset="-122"/>
                  </a:rPr>
                  <a:t>的必要需求”</a:t>
                </a:r>
              </a:p>
            </p:txBody>
          </p:sp>
          <p:pic>
            <p:nvPicPr>
              <p:cNvPr id="11" name="图片 10">
                <a:extLst>
                  <a:ext uri="{FF2B5EF4-FFF2-40B4-BE49-F238E27FC236}">
                    <a16:creationId xmlns:a16="http://schemas.microsoft.com/office/drawing/2014/main" id="{17D07B5B-6660-F2C8-DBB7-192458CC4CAD}"/>
                  </a:ext>
                </a:extLst>
              </p:cNvPr>
              <p:cNvPicPr>
                <a:picLocks noChangeAspect="1"/>
              </p:cNvPicPr>
              <p:nvPr/>
            </p:nvPicPr>
            <p:blipFill>
              <a:blip r:embed="rId2"/>
              <a:stretch>
                <a:fillRect/>
              </a:stretch>
            </p:blipFill>
            <p:spPr>
              <a:xfrm>
                <a:off x="12031079" y="883689"/>
                <a:ext cx="1182869" cy="1182869"/>
              </a:xfrm>
              <a:prstGeom prst="rect">
                <a:avLst/>
              </a:prstGeom>
            </p:spPr>
          </p:pic>
          <p:pic>
            <p:nvPicPr>
              <p:cNvPr id="10" name="图片 9">
                <a:extLst>
                  <a:ext uri="{FF2B5EF4-FFF2-40B4-BE49-F238E27FC236}">
                    <a16:creationId xmlns:a16="http://schemas.microsoft.com/office/drawing/2014/main" id="{2CB2542E-6899-E090-6070-4994FA5AF63F}"/>
                  </a:ext>
                </a:extLst>
              </p:cNvPr>
              <p:cNvPicPr>
                <a:picLocks noChangeAspect="1"/>
              </p:cNvPicPr>
              <p:nvPr/>
            </p:nvPicPr>
            <p:blipFill>
              <a:blip r:embed="rId3"/>
              <a:srcRect t="8467" b="6136"/>
              <a:stretch/>
            </p:blipFill>
            <p:spPr>
              <a:xfrm>
                <a:off x="11074548" y="883689"/>
                <a:ext cx="1017503" cy="1181285"/>
              </a:xfrm>
              <a:prstGeom prst="rect">
                <a:avLst/>
              </a:prstGeom>
            </p:spPr>
          </p:pic>
        </p:grpSp>
        <p:sp>
          <p:nvSpPr>
            <p:cNvPr id="26" name="文本框 25">
              <a:extLst>
                <a:ext uri="{FF2B5EF4-FFF2-40B4-BE49-F238E27FC236}">
                  <a16:creationId xmlns:a16="http://schemas.microsoft.com/office/drawing/2014/main" id="{26D529D8-07F6-A307-8568-0A1F1C08027F}"/>
                </a:ext>
              </a:extLst>
            </p:cNvPr>
            <p:cNvSpPr txBox="1"/>
            <p:nvPr/>
          </p:nvSpPr>
          <p:spPr>
            <a:xfrm>
              <a:off x="4081009" y="1341218"/>
              <a:ext cx="4964214" cy="923330"/>
            </a:xfrm>
            <a:prstGeom prst="rect">
              <a:avLst/>
            </a:prstGeom>
            <a:noFill/>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老年人每</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年肌肉力量平均下降</a:t>
              </a:r>
              <a:r>
                <a:rPr lang="en-US" altLang="zh-CN" dirty="0">
                  <a:latin typeface="微软雅黑" panose="020B0503020204020204" pitchFamily="34" charset="-122"/>
                  <a:ea typeface="微软雅黑" panose="020B0503020204020204" pitchFamily="34" charset="-122"/>
                </a:rPr>
                <a:t>12%~14%</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同时出现骨密度下降和关节退化等问题，导致腿脚无力，行走不便。</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1EBE9-8ABF-937A-13C8-0CBB21460001}"/>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A5DEAD57-FF4B-231C-FEB0-848728C80864}"/>
              </a:ext>
            </a:extLst>
          </p:cNvPr>
          <p:cNvSpPr txBox="1"/>
          <p:nvPr/>
        </p:nvSpPr>
        <p:spPr>
          <a:xfrm>
            <a:off x="536028" y="441435"/>
            <a:ext cx="42377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中科院深研院陈春杰课题组</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2C57358F-B0D9-1B9E-69A3-5A420576D55B}"/>
              </a:ext>
            </a:extLst>
          </p:cNvPr>
          <p:cNvSpPr txBox="1"/>
          <p:nvPr/>
        </p:nvSpPr>
        <p:spPr>
          <a:xfrm>
            <a:off x="2262808" y="930269"/>
            <a:ext cx="7666383" cy="369332"/>
          </a:xfrm>
          <a:prstGeom prst="rect">
            <a:avLst/>
          </a:prstGeom>
          <a:solidFill>
            <a:schemeClr val="accent1">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基于</a:t>
            </a:r>
            <a:r>
              <a:rPr kumimoji="0" lang="en-US" altLang="zh-CN"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Transformer</a:t>
            </a:r>
            <a:r>
              <a:rPr kumimoji="0" lang="zh-CN" altLang="en-US"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的</a:t>
            </a:r>
            <a:r>
              <a:rPr kumimoji="0" lang="zh-CN" altLang="en-US" sz="1800" b="1" i="0" u="none" strike="noStrike" kern="1200" cap="none" spc="0" normalizeH="0" baseline="0" noProof="0" dirty="0">
                <a:ln>
                  <a:noFill/>
                </a:ln>
                <a:solidFill>
                  <a:srgbClr val="FFC000"/>
                </a:solidFill>
                <a:effectLst/>
                <a:uLnTx/>
                <a:uFillTx/>
                <a:latin typeface="Calibri"/>
                <a:ea typeface="微软雅黑" panose="020B0503020204020204" pitchFamily="34" charset="-122"/>
                <a:cs typeface="Arial" panose="020B0604020202020204" pitchFamily="34" charset="0"/>
              </a:rPr>
              <a:t>实时地形识别</a:t>
            </a:r>
            <a:r>
              <a:rPr kumimoji="0" lang="zh-CN" altLang="en-US"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和基于</a:t>
            </a:r>
            <a:r>
              <a:rPr kumimoji="0" lang="en-US" altLang="zh-CN"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CNN-LSTM-Attention</a:t>
            </a:r>
            <a:r>
              <a:rPr kumimoji="0" lang="zh-CN" altLang="en-US"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的</a:t>
            </a:r>
            <a:r>
              <a:rPr kumimoji="0" lang="zh-CN" altLang="en-US" sz="1800" b="1" i="0" u="none" strike="noStrike" kern="1200" cap="none" spc="0" normalizeH="0" baseline="0" noProof="0" dirty="0">
                <a:ln>
                  <a:noFill/>
                </a:ln>
                <a:solidFill>
                  <a:srgbClr val="FFC000"/>
                </a:solidFill>
                <a:effectLst/>
                <a:uLnTx/>
                <a:uFillTx/>
                <a:latin typeface="Calibri"/>
                <a:ea typeface="微软雅黑" panose="020B0503020204020204" pitchFamily="34" charset="-122"/>
                <a:cs typeface="Arial" panose="020B0604020202020204" pitchFamily="34" charset="0"/>
              </a:rPr>
              <a:t>步态预测</a:t>
            </a:r>
            <a:endParaRPr kumimoji="0" lang="zh-CN" altLang="en-US" sz="1800" b="1" i="0" u="none" strike="noStrike" kern="1200" cap="none" spc="0" normalizeH="0" baseline="0" noProof="0" dirty="0">
              <a:ln>
                <a:noFill/>
              </a:ln>
              <a:solidFill>
                <a:srgbClr val="FFC000"/>
              </a:solidFill>
              <a:effectLst/>
              <a:uLnTx/>
              <a:uFillTx/>
              <a:latin typeface="Calibri"/>
              <a:ea typeface="微软雅黑" panose="020B0503020204020204" pitchFamily="34" charset="-122"/>
              <a:cs typeface="+mn-cs"/>
            </a:endParaRPr>
          </a:p>
        </p:txBody>
      </p:sp>
      <p:sp>
        <p:nvSpPr>
          <p:cNvPr id="8" name="文本框 7">
            <a:extLst>
              <a:ext uri="{FF2B5EF4-FFF2-40B4-BE49-F238E27FC236}">
                <a16:creationId xmlns:a16="http://schemas.microsoft.com/office/drawing/2014/main" id="{D342EC91-5295-EDC3-9AA6-B5D4C56485DE}"/>
              </a:ext>
            </a:extLst>
          </p:cNvPr>
          <p:cNvSpPr txBox="1"/>
          <p:nvPr/>
        </p:nvSpPr>
        <p:spPr>
          <a:xfrm>
            <a:off x="463826" y="1511256"/>
            <a:ext cx="5972693" cy="452431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highlight>
                  <a:srgbClr val="FFFF00"/>
                </a:highlight>
                <a:uLnTx/>
                <a:uFillTx/>
                <a:latin typeface="Inter"/>
                <a:ea typeface="微软雅黑" panose="020B0503020204020204" pitchFamily="34" charset="-122"/>
                <a:cs typeface="+mn-cs"/>
              </a:rPr>
              <a:t>地形分类与识别实验</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实验方案</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数据采集</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：让受试者穿戴外骨骼系统，胸前安装深度相机，采集六种地形（上楼、上斜坡、平地、下楼、下斜坡、其他杂质）的视频流。</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图像预处理</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：进行滤波和标签标注。</a:t>
            </a:r>
          </a:p>
          <a:p>
            <a:pPr marL="0" marR="0" lvl="0" indent="0" algn="just"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模型训练与部署</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：使用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Transformer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算法对图像分类。</a:t>
            </a:r>
            <a:endPar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数据收集</a:t>
            </a:r>
          </a:p>
          <a:p>
            <a:pPr marL="0" marR="0" lvl="0" indent="0" algn="just" defTabSz="914400" rtl="0" eaLnBrk="1" fontAlgn="auto" latinLnBrk="0" hangingPunct="1">
              <a:lnSpc>
                <a:spcPct val="100000"/>
              </a:lnSpc>
              <a:spcBef>
                <a:spcPts val="0"/>
              </a:spcBef>
              <a:spcAft>
                <a:spcPts val="0"/>
              </a:spcAft>
              <a:buClrTx/>
              <a:buSzTx/>
              <a:tabLst/>
              <a:defRPr/>
            </a:pP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构建数据集，包含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31933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张图像：上楼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5475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张、上斜坡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5308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张、平地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5647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张、下楼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5209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张、下斜坡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5329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张、其他杂质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4964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张。</a:t>
            </a:r>
          </a:p>
          <a:p>
            <a:pPr marL="0" marR="0" lvl="0" indent="0" algn="just" defTabSz="914400" rtl="0" eaLnBrk="1" fontAlgn="auto" latinLnBrk="0" hangingPunct="1">
              <a:lnSpc>
                <a:spcPct val="100000"/>
              </a:lnSpc>
              <a:spcBef>
                <a:spcPts val="0"/>
              </a:spcBef>
              <a:spcAft>
                <a:spcPts val="0"/>
              </a:spcAft>
              <a:buClrTx/>
              <a:buSzTx/>
              <a:tabLst/>
              <a:defRPr/>
            </a:pP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按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7:1.5:1.5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的比例划分训练集、验证集和测试集。</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结果验证</a:t>
            </a:r>
          </a:p>
          <a:p>
            <a:pPr marL="0" marR="0" lvl="0" indent="0" algn="just" defTabSz="914400" rtl="0" eaLnBrk="1" fontAlgn="auto" latinLnBrk="0" hangingPunct="1">
              <a:lnSpc>
                <a:spcPct val="100000"/>
              </a:lnSpc>
              <a:spcBef>
                <a:spcPts val="0"/>
              </a:spcBef>
              <a:spcAft>
                <a:spcPts val="0"/>
              </a:spcAft>
              <a:buClrTx/>
              <a:buSzTx/>
              <a:tabLst/>
              <a:defRPr/>
            </a:pP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对健康男性受试者测试显示，六种地形的识别准确率达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99.64%</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，较相关文献的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CNN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方法提升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1.64%</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a:t>
            </a:r>
            <a:endPar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endParaRPr>
          </a:p>
        </p:txBody>
      </p:sp>
      <p:pic>
        <p:nvPicPr>
          <p:cNvPr id="16" name="图片 15">
            <a:extLst>
              <a:ext uri="{FF2B5EF4-FFF2-40B4-BE49-F238E27FC236}">
                <a16:creationId xmlns:a16="http://schemas.microsoft.com/office/drawing/2014/main" id="{9E93F85D-B445-E5C9-8154-CB49198E0036}"/>
              </a:ext>
            </a:extLst>
          </p:cNvPr>
          <p:cNvPicPr>
            <a:picLocks noChangeAspect="1"/>
          </p:cNvPicPr>
          <p:nvPr/>
        </p:nvPicPr>
        <p:blipFill>
          <a:blip r:embed="rId2"/>
          <a:stretch>
            <a:fillRect/>
          </a:stretch>
        </p:blipFill>
        <p:spPr>
          <a:xfrm>
            <a:off x="6626087" y="1944036"/>
            <a:ext cx="5378550" cy="2752235"/>
          </a:xfrm>
          <a:prstGeom prst="rect">
            <a:avLst/>
          </a:prstGeom>
        </p:spPr>
      </p:pic>
    </p:spTree>
    <p:extLst>
      <p:ext uri="{BB962C8B-B14F-4D97-AF65-F5344CB8AC3E}">
        <p14:creationId xmlns:p14="http://schemas.microsoft.com/office/powerpoint/2010/main" val="2171095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D3167-9091-103F-0BCD-9943347C1A0F}"/>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FCE7E53C-4CF5-961A-AF39-6209D8AF05D4}"/>
              </a:ext>
            </a:extLst>
          </p:cNvPr>
          <p:cNvSpPr txBox="1"/>
          <p:nvPr/>
        </p:nvSpPr>
        <p:spPr>
          <a:xfrm>
            <a:off x="196865" y="494444"/>
            <a:ext cx="1000157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8" name="文本框 7">
            <a:extLst>
              <a:ext uri="{FF2B5EF4-FFF2-40B4-BE49-F238E27FC236}">
                <a16:creationId xmlns:a16="http://schemas.microsoft.com/office/drawing/2014/main" id="{46A0609C-FC84-B109-5BF4-0CABD1CCBCAA}"/>
              </a:ext>
            </a:extLst>
          </p:cNvPr>
          <p:cNvSpPr txBox="1"/>
          <p:nvPr/>
        </p:nvSpPr>
        <p:spPr>
          <a:xfrm>
            <a:off x="196865" y="516347"/>
            <a:ext cx="836224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基于</a:t>
            </a:r>
            <a:r>
              <a:rPr kumimoji="0" lang="zh-CN" altLang="zh-CN" sz="1800" b="0" i="0" u="none" strike="noStrike" kern="1200" cap="none" spc="0" normalizeH="0" baseline="0" noProof="0" dirty="0">
                <a:ln>
                  <a:noFill/>
                </a:ln>
                <a:solidFill>
                  <a:prstClr val="black"/>
                </a:solidFill>
                <a:effectLst/>
                <a:highlight>
                  <a:srgbClr val="FFFF00"/>
                </a:highlight>
                <a:uLnTx/>
                <a:uFillTx/>
                <a:latin typeface="Calibri"/>
                <a:ea typeface="微软雅黑" panose="020B0503020204020204" pitchFamily="34" charset="-122"/>
                <a:cs typeface="+mn-cs"/>
              </a:rPr>
              <a:t>视觉与运动学融合</a:t>
            </a:r>
            <a:r>
              <a:rPr kumimoji="0" lang="zh-CN"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的动力</a:t>
            </a:r>
            <a:r>
              <a:rPr kumimoji="0" lang="zh-CN" altLang="zh-CN" sz="1800" b="0" i="0" u="none" strike="noStrike" kern="1200" cap="none" spc="0" normalizeH="0" baseline="0" noProof="0" dirty="0">
                <a:ln>
                  <a:noFill/>
                </a:ln>
                <a:solidFill>
                  <a:prstClr val="black"/>
                </a:solidFill>
                <a:effectLst/>
                <a:highlight>
                  <a:srgbClr val="FFFF00"/>
                </a:highlight>
                <a:uLnTx/>
                <a:uFillTx/>
                <a:latin typeface="Calibri"/>
                <a:ea typeface="微软雅黑" panose="020B0503020204020204" pitchFamily="34" charset="-122"/>
                <a:cs typeface="+mn-cs"/>
              </a:rPr>
              <a:t>髋关节外骨骼</a:t>
            </a:r>
            <a:r>
              <a:rPr kumimoji="0" lang="zh-CN"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地形感知步幅级轨迹预测</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IEEE Robotics and Automation Letters</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RA-L</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2024.4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微软雅黑" panose="020B0503020204020204" pitchFamily="34" charset="-122"/>
                <a:cs typeface="+mn-cs"/>
              </a:rPr>
              <a:t>SCI</a:t>
            </a:r>
            <a:r>
              <a:rPr kumimoji="0" lang="zh-CN" altLang="en-US" sz="1800" b="0"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微软雅黑" panose="020B0503020204020204" pitchFamily="34" charset="-122"/>
                <a:cs typeface="+mn-cs"/>
              </a:rPr>
              <a:t>二区</a:t>
            </a:r>
            <a:r>
              <a:rPr kumimoji="0" lang="en-US" altLang="zh-CN" sz="1800" b="0"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微软雅黑" panose="020B0503020204020204" pitchFamily="34" charset="-122"/>
                <a:cs typeface="+mn-cs"/>
              </a:rPr>
              <a:t>top </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           IF=5.6</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9" name="文本框 8">
            <a:extLst>
              <a:ext uri="{FF2B5EF4-FFF2-40B4-BE49-F238E27FC236}">
                <a16:creationId xmlns:a16="http://schemas.microsoft.com/office/drawing/2014/main" id="{94939D39-D350-CA94-18B2-5CDDE4FAB572}"/>
              </a:ext>
            </a:extLst>
          </p:cNvPr>
          <p:cNvSpPr txBox="1"/>
          <p:nvPr/>
        </p:nvSpPr>
        <p:spPr>
          <a:xfrm>
            <a:off x="2360116" y="1738092"/>
            <a:ext cx="7343623" cy="369332"/>
          </a:xfrm>
          <a:prstGeom prst="rect">
            <a:avLst/>
          </a:prstGeom>
          <a:solidFill>
            <a:schemeClr val="accent1">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基于前一步的</a:t>
            </a:r>
            <a:r>
              <a:rPr kumimoji="0" lang="zh-CN" altLang="zh-CN" sz="1800" b="1" i="0" u="none" strike="noStrike" kern="1200" cap="none" spc="0" normalizeH="0" baseline="0" noProof="0" dirty="0">
                <a:ln>
                  <a:noFill/>
                </a:ln>
                <a:solidFill>
                  <a:srgbClr val="FFC000"/>
                </a:solidFill>
                <a:effectLst/>
                <a:uLnTx/>
                <a:uFillTx/>
                <a:latin typeface="Calibri"/>
                <a:ea typeface="微软雅黑" panose="020B0503020204020204" pitchFamily="34" charset="-122"/>
                <a:cs typeface="Arial" panose="020B0604020202020204" pitchFamily="34" charset="0"/>
              </a:rPr>
              <a:t>运动学数据</a:t>
            </a:r>
            <a:r>
              <a:rPr kumimoji="0" lang="zh-CN" altLang="zh-CN"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和前一步的</a:t>
            </a:r>
            <a:r>
              <a:rPr kumimoji="0" lang="zh-CN" altLang="zh-CN" sz="1800" b="1" i="0" u="none" strike="noStrike" kern="1200" cap="none" spc="0" normalizeH="0" baseline="0" noProof="0" dirty="0">
                <a:ln>
                  <a:noFill/>
                </a:ln>
                <a:solidFill>
                  <a:srgbClr val="FFC000"/>
                </a:solidFill>
                <a:effectLst/>
                <a:uLnTx/>
                <a:uFillTx/>
                <a:latin typeface="Calibri"/>
                <a:ea typeface="微软雅黑" panose="020B0503020204020204" pitchFamily="34" charset="-122"/>
                <a:cs typeface="Arial" panose="020B0604020202020204" pitchFamily="34" charset="0"/>
              </a:rPr>
              <a:t>地形图像</a:t>
            </a:r>
            <a:r>
              <a:rPr kumimoji="0" lang="zh-CN" altLang="zh-CN"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，预测下一步的大腿角度</a:t>
            </a:r>
            <a:endParaRPr kumimoji="0" lang="zh-CN" altLang="en-US"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01159E4B-B5C1-99FB-3D0D-16C809AE350C}"/>
              </a:ext>
            </a:extLst>
          </p:cNvPr>
          <p:cNvPicPr>
            <a:picLocks noChangeAspect="1"/>
          </p:cNvPicPr>
          <p:nvPr/>
        </p:nvPicPr>
        <p:blipFill>
          <a:blip r:embed="rId2"/>
          <a:stretch>
            <a:fillRect/>
          </a:stretch>
        </p:blipFill>
        <p:spPr>
          <a:xfrm>
            <a:off x="520282" y="2600633"/>
            <a:ext cx="6695527" cy="3213084"/>
          </a:xfrm>
          <a:prstGeom prst="rect">
            <a:avLst/>
          </a:prstGeom>
        </p:spPr>
      </p:pic>
      <p:grpSp>
        <p:nvGrpSpPr>
          <p:cNvPr id="15" name="组合 14">
            <a:extLst>
              <a:ext uri="{FF2B5EF4-FFF2-40B4-BE49-F238E27FC236}">
                <a16:creationId xmlns:a16="http://schemas.microsoft.com/office/drawing/2014/main" id="{21B09F47-AAF8-F298-E410-FAB1FBBC0195}"/>
              </a:ext>
            </a:extLst>
          </p:cNvPr>
          <p:cNvGrpSpPr/>
          <p:nvPr/>
        </p:nvGrpSpPr>
        <p:grpSpPr>
          <a:xfrm>
            <a:off x="7414591" y="2702960"/>
            <a:ext cx="4368329" cy="3008430"/>
            <a:chOff x="6173775" y="762871"/>
            <a:chExt cx="3680274" cy="2861785"/>
          </a:xfrm>
        </p:grpSpPr>
        <p:pic>
          <p:nvPicPr>
            <p:cNvPr id="11" name="图片 10">
              <a:extLst>
                <a:ext uri="{FF2B5EF4-FFF2-40B4-BE49-F238E27FC236}">
                  <a16:creationId xmlns:a16="http://schemas.microsoft.com/office/drawing/2014/main" id="{2D115FF9-427A-A20A-A32E-7FA765B2C3DE}"/>
                </a:ext>
              </a:extLst>
            </p:cNvPr>
            <p:cNvPicPr>
              <a:picLocks noChangeAspect="1"/>
            </p:cNvPicPr>
            <p:nvPr/>
          </p:nvPicPr>
          <p:blipFill>
            <a:blip r:embed="rId3"/>
            <a:srcRect r="67389"/>
            <a:stretch>
              <a:fillRect/>
            </a:stretch>
          </p:blipFill>
          <p:spPr>
            <a:xfrm>
              <a:off x="6173775" y="762871"/>
              <a:ext cx="1757651" cy="2851184"/>
            </a:xfrm>
            <a:prstGeom prst="rect">
              <a:avLst/>
            </a:prstGeom>
          </p:spPr>
        </p:pic>
        <p:pic>
          <p:nvPicPr>
            <p:cNvPr id="14" name="图片 13">
              <a:extLst>
                <a:ext uri="{FF2B5EF4-FFF2-40B4-BE49-F238E27FC236}">
                  <a16:creationId xmlns:a16="http://schemas.microsoft.com/office/drawing/2014/main" id="{81B18E9F-A64A-EDF7-026D-A7F3A7DB0E4F}"/>
                </a:ext>
              </a:extLst>
            </p:cNvPr>
            <p:cNvPicPr>
              <a:picLocks noChangeAspect="1"/>
            </p:cNvPicPr>
            <p:nvPr/>
          </p:nvPicPr>
          <p:blipFill>
            <a:blip r:embed="rId4"/>
            <a:srcRect l="64326"/>
            <a:stretch>
              <a:fillRect/>
            </a:stretch>
          </p:blipFill>
          <p:spPr>
            <a:xfrm>
              <a:off x="7931426" y="771481"/>
              <a:ext cx="1922623" cy="2853175"/>
            </a:xfrm>
            <a:prstGeom prst="rect">
              <a:avLst/>
            </a:prstGeom>
          </p:spPr>
        </p:pic>
      </p:grpSp>
      <p:sp>
        <p:nvSpPr>
          <p:cNvPr id="17" name="文本框 16">
            <a:extLst>
              <a:ext uri="{FF2B5EF4-FFF2-40B4-BE49-F238E27FC236}">
                <a16:creationId xmlns:a16="http://schemas.microsoft.com/office/drawing/2014/main" id="{6B559C5C-3343-645A-DCFF-2B987487E6DF}"/>
              </a:ext>
            </a:extLst>
          </p:cNvPr>
          <p:cNvSpPr txBox="1"/>
          <p:nvPr/>
        </p:nvSpPr>
        <p:spPr>
          <a:xfrm>
            <a:off x="7414591" y="907095"/>
            <a:ext cx="47244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下一步大腿角度与步态相位之间的预测曲线</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8D971119-A9FB-3C6A-8AEC-463C1D153470}"/>
              </a:ext>
            </a:extLst>
          </p:cNvPr>
          <p:cNvSpPr txBox="1"/>
          <p:nvPr/>
        </p:nvSpPr>
        <p:spPr>
          <a:xfrm>
            <a:off x="4102362" y="2150743"/>
            <a:ext cx="64854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IMU</a:t>
            </a:r>
            <a:endParaRPr kumimoji="0" lang="zh-CN" altLang="en-US" sz="1800" b="0"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微软雅黑" panose="020B0503020204020204" pitchFamily="34" charset="-122"/>
              <a:cs typeface="+mn-cs"/>
            </a:endParaRPr>
          </a:p>
        </p:txBody>
      </p:sp>
      <p:sp>
        <p:nvSpPr>
          <p:cNvPr id="19" name="文本框 18">
            <a:extLst>
              <a:ext uri="{FF2B5EF4-FFF2-40B4-BE49-F238E27FC236}">
                <a16:creationId xmlns:a16="http://schemas.microsoft.com/office/drawing/2014/main" id="{BD6EF421-53C6-1DBF-2D07-F0D04976525C}"/>
              </a:ext>
            </a:extLst>
          </p:cNvPr>
          <p:cNvSpPr txBox="1"/>
          <p:nvPr/>
        </p:nvSpPr>
        <p:spPr>
          <a:xfrm>
            <a:off x="6146039" y="2146279"/>
            <a:ext cx="10697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RGB-D</a:t>
            </a:r>
            <a:endParaRPr kumimoji="0" lang="zh-CN" altLang="en-US" sz="1800" b="0"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微软雅黑" panose="020B0503020204020204" pitchFamily="34" charset="-122"/>
              <a:cs typeface="+mn-cs"/>
            </a:endParaRPr>
          </a:p>
        </p:txBody>
      </p:sp>
      <p:cxnSp>
        <p:nvCxnSpPr>
          <p:cNvPr id="21" name="连接符: 肘形 20">
            <a:extLst>
              <a:ext uri="{FF2B5EF4-FFF2-40B4-BE49-F238E27FC236}">
                <a16:creationId xmlns:a16="http://schemas.microsoft.com/office/drawing/2014/main" id="{A15CBEC8-995A-E45F-5F25-176CD7873CFD}"/>
              </a:ext>
            </a:extLst>
          </p:cNvPr>
          <p:cNvCxnSpPr>
            <a:cxnSpLocks/>
            <a:endCxn id="17" idx="1"/>
          </p:cNvCxnSpPr>
          <p:nvPr/>
        </p:nvCxnSpPr>
        <p:spPr>
          <a:xfrm>
            <a:off x="6831496" y="863775"/>
            <a:ext cx="583095" cy="227986"/>
          </a:xfrm>
          <a:prstGeom prst="bentConnector3">
            <a:avLst>
              <a:gd name="adj1" fmla="val 72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8BEF3C73-E9D4-E590-49C6-77267623EB84}"/>
              </a:ext>
            </a:extLst>
          </p:cNvPr>
          <p:cNvSpPr txBox="1"/>
          <p:nvPr/>
        </p:nvSpPr>
        <p:spPr>
          <a:xfrm>
            <a:off x="7439198" y="2159794"/>
            <a:ext cx="2343492"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特征提取，模型训练</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与</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IMU+EMG</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思路类似</a:t>
            </a:r>
          </a:p>
        </p:txBody>
      </p:sp>
      <p:sp>
        <p:nvSpPr>
          <p:cNvPr id="3" name="文本框 2">
            <a:extLst>
              <a:ext uri="{FF2B5EF4-FFF2-40B4-BE49-F238E27FC236}">
                <a16:creationId xmlns:a16="http://schemas.microsoft.com/office/drawing/2014/main" id="{C3233A0C-392F-5B02-4BA8-59FD8D80C4A7}"/>
              </a:ext>
            </a:extLst>
          </p:cNvPr>
          <p:cNvSpPr txBox="1"/>
          <p:nvPr/>
        </p:nvSpPr>
        <p:spPr>
          <a:xfrm>
            <a:off x="196865" y="147015"/>
            <a:ext cx="234313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北航</a:t>
            </a:r>
            <a:r>
              <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杨兴帮课题组</a:t>
            </a:r>
          </a:p>
        </p:txBody>
      </p:sp>
      <p:sp>
        <p:nvSpPr>
          <p:cNvPr id="2" name="文本框 1">
            <a:extLst>
              <a:ext uri="{FF2B5EF4-FFF2-40B4-BE49-F238E27FC236}">
                <a16:creationId xmlns:a16="http://schemas.microsoft.com/office/drawing/2014/main" id="{7DCC55A8-F467-F3CD-64BB-53CFEC0A9774}"/>
              </a:ext>
            </a:extLst>
          </p:cNvPr>
          <p:cNvSpPr txBox="1"/>
          <p:nvPr/>
        </p:nvSpPr>
        <p:spPr>
          <a:xfrm>
            <a:off x="2433168" y="5994224"/>
            <a:ext cx="734362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34786"/>
                </a:solidFill>
                <a:effectLst/>
                <a:uLnTx/>
                <a:uFillTx/>
                <a:latin typeface="Calibri"/>
                <a:ea typeface="微软雅黑" panose="020B0503020204020204" pitchFamily="34" charset="-122"/>
                <a:cs typeface="Arial" panose="020B0604020202020204" pitchFamily="34" charset="0"/>
              </a:rPr>
              <a:t>除了外骨骼内部控制算法，根据外部实际情况，调整助力策略</a:t>
            </a:r>
            <a:endParaRPr kumimoji="0" lang="zh-CN" altLang="en-US" sz="1800" b="1" i="0" u="none" strike="noStrike" kern="1200" cap="none" spc="0" normalizeH="0" baseline="0" noProof="0" dirty="0">
              <a:ln>
                <a:noFill/>
              </a:ln>
              <a:solidFill>
                <a:srgbClr val="234786"/>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1733459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15C5A0F5-4031-A27F-49D2-E94759BD347E}"/>
              </a:ext>
            </a:extLst>
          </p:cNvPr>
          <p:cNvPicPr>
            <a:picLocks noChangeAspect="1"/>
          </p:cNvPicPr>
          <p:nvPr/>
        </p:nvPicPr>
        <p:blipFill>
          <a:blip r:embed="rId2"/>
          <a:stretch>
            <a:fillRect/>
          </a:stretch>
        </p:blipFill>
        <p:spPr>
          <a:xfrm>
            <a:off x="6459803" y="1230611"/>
            <a:ext cx="4937503" cy="2169509"/>
          </a:xfrm>
          <a:prstGeom prst="rect">
            <a:avLst/>
          </a:prstGeom>
        </p:spPr>
      </p:pic>
      <p:sp>
        <p:nvSpPr>
          <p:cNvPr id="7" name="文本框 6">
            <a:extLst>
              <a:ext uri="{FF2B5EF4-FFF2-40B4-BE49-F238E27FC236}">
                <a16:creationId xmlns:a16="http://schemas.microsoft.com/office/drawing/2014/main" id="{1CEC3989-6190-2FE9-11E1-A5591A9A8D3F}"/>
              </a:ext>
            </a:extLst>
          </p:cNvPr>
          <p:cNvSpPr txBox="1"/>
          <p:nvPr/>
        </p:nvSpPr>
        <p:spPr>
          <a:xfrm>
            <a:off x="401036" y="2885078"/>
            <a:ext cx="5201478" cy="646331"/>
          </a:xfrm>
          <a:prstGeom prst="rect">
            <a:avLst/>
          </a:prstGeom>
          <a:noFill/>
        </p:spPr>
        <p:txBody>
          <a:bodyPr wrap="square">
            <a:spAutoFit/>
          </a:bodyPr>
          <a:lstStyle/>
          <a:p>
            <a:r>
              <a:rPr lang="zh-CN" altLang="en-US" dirty="0">
                <a:solidFill>
                  <a:schemeClr val="accent1"/>
                </a:solidFill>
                <a:hlinkClick r:id="rId3">
                  <a:extLst>
                    <a:ext uri="{A12FA001-AC4F-418D-AE19-62706E023703}">
                      <ahyp:hlinkClr xmlns:ahyp="http://schemas.microsoft.com/office/drawing/2018/hyperlinkcolor" val="tx"/>
                    </a:ext>
                  </a:extLst>
                </a:hlinkClick>
              </a:rPr>
              <a:t>改进的 </a:t>
            </a:r>
            <a:r>
              <a:rPr lang="en-US" altLang="zh-CN" dirty="0">
                <a:solidFill>
                  <a:schemeClr val="accent1"/>
                </a:solidFill>
                <a:hlinkClick r:id="rId3">
                  <a:extLst>
                    <a:ext uri="{A12FA001-AC4F-418D-AE19-62706E023703}">
                      <ahyp:hlinkClr xmlns:ahyp="http://schemas.microsoft.com/office/drawing/2018/hyperlinkcolor" val="tx"/>
                    </a:ext>
                  </a:extLst>
                </a:hlinkClick>
              </a:rPr>
              <a:t>yolov5 </a:t>
            </a:r>
            <a:r>
              <a:rPr lang="zh-CN" altLang="en-US" dirty="0">
                <a:solidFill>
                  <a:schemeClr val="accent1"/>
                </a:solidFill>
                <a:hlinkClick r:id="rId3">
                  <a:extLst>
                    <a:ext uri="{A12FA001-AC4F-418D-AE19-62706E023703}">
                      <ahyp:hlinkClr xmlns:ahyp="http://schemas.microsoft.com/office/drawing/2018/hyperlinkcolor" val="tx"/>
                    </a:ext>
                  </a:extLst>
                </a:hlinkClick>
              </a:rPr>
              <a:t>算法结合深度摄像头和嵌入式系统实现室内盲人视觉辅助 </a:t>
            </a:r>
            <a:r>
              <a:rPr lang="en-US" altLang="zh-CN" dirty="0">
                <a:solidFill>
                  <a:schemeClr val="accent1"/>
                </a:solidFill>
                <a:hlinkClick r:id="rId3">
                  <a:extLst>
                    <a:ext uri="{A12FA001-AC4F-418D-AE19-62706E023703}">
                      <ahyp:hlinkClr xmlns:ahyp="http://schemas.microsoft.com/office/drawing/2018/hyperlinkcolor" val="tx"/>
                    </a:ext>
                  </a:extLst>
                </a:hlinkClick>
              </a:rPr>
              <a:t>|</a:t>
            </a:r>
            <a:r>
              <a:rPr lang="zh-CN" altLang="en-US" dirty="0">
                <a:solidFill>
                  <a:schemeClr val="accent1"/>
                </a:solidFill>
                <a:hlinkClick r:id="rId3">
                  <a:extLst>
                    <a:ext uri="{A12FA001-AC4F-418D-AE19-62706E023703}">
                      <ahyp:hlinkClr xmlns:ahyp="http://schemas.microsoft.com/office/drawing/2018/hyperlinkcolor" val="tx"/>
                    </a:ext>
                  </a:extLst>
                </a:hlinkClick>
              </a:rPr>
              <a:t>科学报告</a:t>
            </a:r>
            <a:endParaRPr lang="zh-CN" altLang="en-US" dirty="0">
              <a:solidFill>
                <a:schemeClr val="accent1"/>
              </a:solidFill>
            </a:endParaRPr>
          </a:p>
        </p:txBody>
      </p:sp>
      <p:sp>
        <p:nvSpPr>
          <p:cNvPr id="16" name="文本框 15">
            <a:extLst>
              <a:ext uri="{FF2B5EF4-FFF2-40B4-BE49-F238E27FC236}">
                <a16:creationId xmlns:a16="http://schemas.microsoft.com/office/drawing/2014/main" id="{A1A31797-9FC4-A8BB-178F-F95A9FD7C6DA}"/>
              </a:ext>
            </a:extLst>
          </p:cNvPr>
          <p:cNvSpPr txBox="1"/>
          <p:nvPr/>
        </p:nvSpPr>
        <p:spPr>
          <a:xfrm>
            <a:off x="6459803" y="802639"/>
            <a:ext cx="4113144" cy="338554"/>
          </a:xfrm>
          <a:prstGeom prst="rect">
            <a:avLst/>
          </a:prstGeom>
          <a:noFill/>
        </p:spPr>
        <p:txBody>
          <a:bodyPr wrap="square">
            <a:spAutoFit/>
          </a:bodyPr>
          <a:lstStyle/>
          <a:p>
            <a:r>
              <a:rPr lang="zh-CN" altLang="en-US" sz="1600" dirty="0">
                <a:highlight>
                  <a:srgbClr val="FFFF00"/>
                </a:highlight>
                <a:latin typeface="Times New Roman" panose="02020603050405020304" pitchFamily="18" charset="0"/>
                <a:ea typeface="宋体" panose="02010600030101010101" pitchFamily="2" charset="-122"/>
              </a:rPr>
              <a:t>问题背景：视障人士室内寻物辅助设备。</a:t>
            </a:r>
            <a:endParaRPr lang="zh-CN" altLang="en-US" sz="1600" dirty="0">
              <a:highlight>
                <a:srgbClr val="FFFF00"/>
              </a:highlight>
            </a:endParaRPr>
          </a:p>
        </p:txBody>
      </p:sp>
      <p:grpSp>
        <p:nvGrpSpPr>
          <p:cNvPr id="8" name="组合 7">
            <a:extLst>
              <a:ext uri="{FF2B5EF4-FFF2-40B4-BE49-F238E27FC236}">
                <a16:creationId xmlns:a16="http://schemas.microsoft.com/office/drawing/2014/main" id="{C51DB05E-FB8D-279F-BD38-D43F7B9B2465}"/>
              </a:ext>
            </a:extLst>
          </p:cNvPr>
          <p:cNvGrpSpPr/>
          <p:nvPr/>
        </p:nvGrpSpPr>
        <p:grpSpPr>
          <a:xfrm>
            <a:off x="401036" y="649259"/>
            <a:ext cx="4704569" cy="2105095"/>
            <a:chOff x="284922" y="300174"/>
            <a:chExt cx="4704569" cy="2105095"/>
          </a:xfrm>
        </p:grpSpPr>
        <p:pic>
          <p:nvPicPr>
            <p:cNvPr id="5" name="图片 4">
              <a:extLst>
                <a:ext uri="{FF2B5EF4-FFF2-40B4-BE49-F238E27FC236}">
                  <a16:creationId xmlns:a16="http://schemas.microsoft.com/office/drawing/2014/main" id="{03A44CB4-D653-D778-2CE4-1182B2C8A797}"/>
                </a:ext>
              </a:extLst>
            </p:cNvPr>
            <p:cNvPicPr>
              <a:picLocks noChangeAspect="1"/>
            </p:cNvPicPr>
            <p:nvPr/>
          </p:nvPicPr>
          <p:blipFill>
            <a:blip r:embed="rId4"/>
            <a:stretch>
              <a:fillRect/>
            </a:stretch>
          </p:blipFill>
          <p:spPr>
            <a:xfrm>
              <a:off x="378488" y="648103"/>
              <a:ext cx="4611003" cy="1757166"/>
            </a:xfrm>
            <a:prstGeom prst="rect">
              <a:avLst/>
            </a:prstGeom>
          </p:spPr>
        </p:pic>
        <p:sp>
          <p:nvSpPr>
            <p:cNvPr id="3" name="文本框 2">
              <a:extLst>
                <a:ext uri="{FF2B5EF4-FFF2-40B4-BE49-F238E27FC236}">
                  <a16:creationId xmlns:a16="http://schemas.microsoft.com/office/drawing/2014/main" id="{E6E36FB4-C125-CC2F-1C0C-E7D3B22A7E00}"/>
                </a:ext>
              </a:extLst>
            </p:cNvPr>
            <p:cNvSpPr txBox="1"/>
            <p:nvPr/>
          </p:nvSpPr>
          <p:spPr>
            <a:xfrm>
              <a:off x="284922" y="300174"/>
              <a:ext cx="2945376" cy="338554"/>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rPr>
                <a:t>三区</a:t>
              </a:r>
              <a:r>
                <a:rPr lang="en-US" altLang="zh-CN" sz="1600" dirty="0">
                  <a:latin typeface="Times New Roman" panose="02020603050405020304" pitchFamily="18" charset="0"/>
                  <a:ea typeface="宋体" panose="02010600030101010101" pitchFamily="2" charset="-122"/>
                </a:rPr>
                <a:t> Scientific Reports 2024.10</a:t>
              </a:r>
              <a:endParaRPr lang="zh-CN" altLang="en-US" sz="1600" dirty="0"/>
            </a:p>
          </p:txBody>
        </p:sp>
      </p:grpSp>
      <p:grpSp>
        <p:nvGrpSpPr>
          <p:cNvPr id="15" name="组合 14">
            <a:extLst>
              <a:ext uri="{FF2B5EF4-FFF2-40B4-BE49-F238E27FC236}">
                <a16:creationId xmlns:a16="http://schemas.microsoft.com/office/drawing/2014/main" id="{B7630F67-2861-03D4-8B7E-AF4AC6B1CB89}"/>
              </a:ext>
            </a:extLst>
          </p:cNvPr>
          <p:cNvGrpSpPr/>
          <p:nvPr/>
        </p:nvGrpSpPr>
        <p:grpSpPr>
          <a:xfrm>
            <a:off x="702365" y="3797409"/>
            <a:ext cx="10482470" cy="2471530"/>
            <a:chOff x="1166191" y="3849757"/>
            <a:chExt cx="10482470" cy="2471530"/>
          </a:xfrm>
        </p:grpSpPr>
        <p:grpSp>
          <p:nvGrpSpPr>
            <p:cNvPr id="25" name="组合 24">
              <a:extLst>
                <a:ext uri="{FF2B5EF4-FFF2-40B4-BE49-F238E27FC236}">
                  <a16:creationId xmlns:a16="http://schemas.microsoft.com/office/drawing/2014/main" id="{764F83C1-0307-9956-285E-3EC3F400A673}"/>
                </a:ext>
              </a:extLst>
            </p:cNvPr>
            <p:cNvGrpSpPr/>
            <p:nvPr/>
          </p:nvGrpSpPr>
          <p:grpSpPr>
            <a:xfrm>
              <a:off x="1240613" y="4020874"/>
              <a:ext cx="10335683" cy="1935608"/>
              <a:chOff x="1182403" y="3343705"/>
              <a:chExt cx="10582882" cy="1935608"/>
            </a:xfrm>
          </p:grpSpPr>
          <p:sp>
            <p:nvSpPr>
              <p:cNvPr id="11" name="文本框 10">
                <a:extLst>
                  <a:ext uri="{FF2B5EF4-FFF2-40B4-BE49-F238E27FC236}">
                    <a16:creationId xmlns:a16="http://schemas.microsoft.com/office/drawing/2014/main" id="{114F59DD-E660-2E7B-BDE2-98308BEB03EA}"/>
                  </a:ext>
                </a:extLst>
              </p:cNvPr>
              <p:cNvSpPr txBox="1"/>
              <p:nvPr/>
            </p:nvSpPr>
            <p:spPr>
              <a:xfrm>
                <a:off x="7331631" y="3881229"/>
                <a:ext cx="4433654" cy="1200329"/>
              </a:xfrm>
              <a:prstGeom prst="rect">
                <a:avLst/>
              </a:prstGeom>
              <a:noFill/>
            </p:spPr>
            <p:txBody>
              <a:bodyPr wrap="square">
                <a:spAutoFit/>
              </a:bodyPr>
              <a:lstStyle/>
              <a:p>
                <a:r>
                  <a:rPr lang="zh-CN" altLang="en-US" dirty="0">
                    <a:solidFill>
                      <a:srgbClr val="1054A9"/>
                    </a:solidFill>
                    <a:latin typeface="Times New Roman" panose="02020603050405020304" pitchFamily="18" charset="0"/>
                    <a:ea typeface="宋体" panose="02010600030101010101" pitchFamily="2" charset="-122"/>
                  </a:rPr>
                  <a:t>一款面向视障人士的室内寻物设备。</a:t>
                </a:r>
                <a:endParaRPr lang="en-US" altLang="zh-CN" dirty="0">
                  <a:solidFill>
                    <a:srgbClr val="1054A9"/>
                  </a:solidFill>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通过</a:t>
                </a:r>
                <a:r>
                  <a:rPr lang="zh-CN" altLang="en-US" dirty="0">
                    <a:solidFill>
                      <a:srgbClr val="FF0000"/>
                    </a:solidFill>
                    <a:latin typeface="Times New Roman" panose="02020603050405020304" pitchFamily="18" charset="0"/>
                    <a:ea typeface="宋体" panose="02010600030101010101" pitchFamily="2" charset="-122"/>
                  </a:rPr>
                  <a:t>语音输入</a:t>
                </a:r>
                <a:r>
                  <a:rPr lang="zh-CN" altLang="en-US" dirty="0">
                    <a:latin typeface="Times New Roman" panose="02020603050405020304" pitchFamily="18" charset="0"/>
                    <a:ea typeface="宋体" panose="02010600030101010101" pitchFamily="2" charset="-122"/>
                  </a:rPr>
                  <a:t>搜索到的物体，并使用深度相机实现</a:t>
                </a:r>
                <a:r>
                  <a:rPr lang="zh-CN" altLang="en-US" dirty="0">
                    <a:solidFill>
                      <a:srgbClr val="FF0000"/>
                    </a:solidFill>
                    <a:latin typeface="Times New Roman" panose="02020603050405020304" pitchFamily="18" charset="0"/>
                    <a:ea typeface="宋体" panose="02010600030101010101" pitchFamily="2" charset="-122"/>
                  </a:rPr>
                  <a:t>检测和测距</a:t>
                </a:r>
                <a:r>
                  <a:rPr lang="zh-CN" altLang="en-US" dirty="0">
                    <a:latin typeface="Times New Roman" panose="02020603050405020304" pitchFamily="18" charset="0"/>
                    <a:ea typeface="宋体" panose="02010600030101010101" pitchFamily="2" charset="-122"/>
                  </a:rPr>
                  <a:t>，通过语音播报目标的具体距离，辅助视障人士寻找物体。</a:t>
                </a:r>
              </a:p>
            </p:txBody>
          </p:sp>
          <p:sp>
            <p:nvSpPr>
              <p:cNvPr id="12" name="文本框 11">
                <a:extLst>
                  <a:ext uri="{FF2B5EF4-FFF2-40B4-BE49-F238E27FC236}">
                    <a16:creationId xmlns:a16="http://schemas.microsoft.com/office/drawing/2014/main" id="{367681FC-6AA7-DE71-9382-8A943D7B287B}"/>
                  </a:ext>
                </a:extLst>
              </p:cNvPr>
              <p:cNvSpPr txBox="1"/>
              <p:nvPr/>
            </p:nvSpPr>
            <p:spPr>
              <a:xfrm>
                <a:off x="1291377" y="3343705"/>
                <a:ext cx="3412248" cy="1169551"/>
              </a:xfrm>
              <a:prstGeom prst="rect">
                <a:avLst/>
              </a:prstGeom>
              <a:noFill/>
            </p:spPr>
            <p:txBody>
              <a:bodyPr wrap="square">
                <a:spAutoFit/>
              </a:bodyPr>
              <a:lstStyle/>
              <a:p>
                <a:pPr indent="457200" algn="just"/>
                <a:r>
                  <a:rPr lang="zh-CN" altLang="en-US" sz="1400" dirty="0">
                    <a:latin typeface="Times New Roman" panose="02020603050405020304" pitchFamily="18" charset="0"/>
                    <a:ea typeface="宋体" panose="02010600030101010101" pitchFamily="2" charset="-122"/>
                  </a:rPr>
                  <a:t>改进</a:t>
                </a:r>
                <a:r>
                  <a:rPr lang="en-US" altLang="zh-CN" sz="1400" dirty="0">
                    <a:latin typeface="Times New Roman" panose="02020603050405020304" pitchFamily="18" charset="0"/>
                    <a:ea typeface="宋体" panose="02010600030101010101" pitchFamily="2" charset="-122"/>
                  </a:rPr>
                  <a:t>YOLOv5</a:t>
                </a:r>
                <a:r>
                  <a:rPr lang="zh-CN" altLang="en-US" sz="1400" dirty="0">
                    <a:latin typeface="Times New Roman" panose="02020603050405020304" pitchFamily="18" charset="0"/>
                    <a:ea typeface="宋体" panose="02010600030101010101" pitchFamily="2" charset="-122"/>
                  </a:rPr>
                  <a:t>。使用</a:t>
                </a:r>
                <a:r>
                  <a:rPr lang="en-US" altLang="zh-CN" sz="1400" dirty="0">
                    <a:latin typeface="Times New Roman" panose="02020603050405020304" pitchFamily="18" charset="0"/>
                    <a:ea typeface="宋体" panose="02010600030101010101" pitchFamily="2" charset="-122"/>
                  </a:rPr>
                  <a:t>GhostNet</a:t>
                </a:r>
                <a:r>
                  <a:rPr lang="zh-CN" altLang="en-US" sz="1400" dirty="0">
                    <a:latin typeface="Times New Roman" panose="02020603050405020304" pitchFamily="18" charset="0"/>
                    <a:ea typeface="宋体" panose="02010600030101010101" pitchFamily="2" charset="-122"/>
                  </a:rPr>
                  <a:t>代替</a:t>
                </a:r>
                <a:r>
                  <a:rPr lang="en-US" altLang="zh-CN" sz="1400" dirty="0">
                    <a:latin typeface="Times New Roman" panose="02020603050405020304" pitchFamily="18" charset="0"/>
                    <a:ea typeface="宋体" panose="02010600030101010101" pitchFamily="2" charset="-122"/>
                  </a:rPr>
                  <a:t>YOLOv5s</a:t>
                </a:r>
                <a:r>
                  <a:rPr lang="zh-CN" altLang="en-US" sz="1400" dirty="0">
                    <a:latin typeface="Times New Roman" panose="02020603050405020304" pitchFamily="18" charset="0"/>
                    <a:ea typeface="宋体" panose="02010600030101010101" pitchFamily="2" charset="-122"/>
                  </a:rPr>
                  <a:t>骨干网络，融入坐标注意机制</a:t>
                </a:r>
                <a:r>
                  <a:rPr lang="en-US" altLang="zh-CN" sz="1400" dirty="0">
                    <a:latin typeface="Times New Roman" panose="02020603050405020304" pitchFamily="18" charset="0"/>
                    <a:ea typeface="宋体" panose="02010600030101010101" pitchFamily="2" charset="-122"/>
                  </a:rPr>
                  <a:t>(coordinate attention)</a:t>
                </a:r>
                <a:r>
                  <a:rPr lang="zh-CN" altLang="en-US" sz="1400" dirty="0">
                    <a:latin typeface="Times New Roman" panose="02020603050405020304" pitchFamily="18" charset="0"/>
                    <a:ea typeface="宋体" panose="02010600030101010101" pitchFamily="2" charset="-122"/>
                  </a:rPr>
                  <a:t>，并将</a:t>
                </a:r>
                <a:r>
                  <a:rPr lang="en-US" altLang="zh-CN" sz="1400" dirty="0">
                    <a:latin typeface="Times New Roman" panose="02020603050405020304" pitchFamily="18" charset="0"/>
                    <a:ea typeface="宋体" panose="02010600030101010101" pitchFamily="2" charset="-122"/>
                  </a:rPr>
                  <a:t>YOLOv5 neck</a:t>
                </a:r>
                <a:r>
                  <a:rPr lang="zh-CN" altLang="en-US" sz="1400" dirty="0">
                    <a:latin typeface="Times New Roman" panose="02020603050405020304" pitchFamily="18" charset="0"/>
                    <a:ea typeface="宋体" panose="02010600030101010101" pitchFamily="2" charset="-122"/>
                  </a:rPr>
                  <a:t>网络替换为双向特征金字塔网络，以增强特征提取。</a:t>
                </a:r>
                <a:endParaRPr lang="en-US" altLang="zh-CN" sz="1400" dirty="0">
                  <a:latin typeface="Times New Roman" panose="02020603050405020304" pitchFamily="18" charset="0"/>
                  <a:ea typeface="宋体" panose="02010600030101010101" pitchFamily="2" charset="-122"/>
                </a:endParaRPr>
              </a:p>
            </p:txBody>
          </p:sp>
          <p:sp>
            <p:nvSpPr>
              <p:cNvPr id="13" name="文本框 12">
                <a:extLst>
                  <a:ext uri="{FF2B5EF4-FFF2-40B4-BE49-F238E27FC236}">
                    <a16:creationId xmlns:a16="http://schemas.microsoft.com/office/drawing/2014/main" id="{9D3C1BCA-EDCF-3A3F-F3CF-FC6E6DE33BAB}"/>
                  </a:ext>
                </a:extLst>
              </p:cNvPr>
              <p:cNvSpPr txBox="1"/>
              <p:nvPr/>
            </p:nvSpPr>
            <p:spPr>
              <a:xfrm>
                <a:off x="1182403" y="4971536"/>
                <a:ext cx="4048940" cy="307777"/>
              </a:xfrm>
              <a:prstGeom prst="rect">
                <a:avLst/>
              </a:prstGeom>
              <a:noFill/>
            </p:spPr>
            <p:txBody>
              <a:bodyPr wrap="square">
                <a:spAutoFit/>
              </a:bodyPr>
              <a:lstStyle/>
              <a:p>
                <a:pPr algn="just"/>
                <a:r>
                  <a:rPr lang="zh-CN" altLang="en-US" sz="1400" dirty="0">
                    <a:latin typeface="Times New Roman" panose="02020603050405020304" pitchFamily="18" charset="0"/>
                    <a:ea typeface="宋体" panose="02010600030101010101" pitchFamily="2" charset="-122"/>
                  </a:rPr>
                  <a:t>结合</a:t>
                </a:r>
                <a:r>
                  <a:rPr lang="en-US" altLang="zh-CN" sz="1400" dirty="0">
                    <a:latin typeface="Times New Roman" panose="02020603050405020304" pitchFamily="18" charset="0"/>
                    <a:ea typeface="宋体" panose="02010600030101010101" pitchFamily="2" charset="-122"/>
                  </a:rPr>
                  <a:t>RealSense D435i</a:t>
                </a:r>
                <a:r>
                  <a:rPr lang="zh-CN" altLang="en-US" sz="1400" dirty="0">
                    <a:latin typeface="Times New Roman" panose="02020603050405020304" pitchFamily="18" charset="0"/>
                    <a:ea typeface="宋体" panose="02010600030101010101" pitchFamily="2" charset="-122"/>
                  </a:rPr>
                  <a:t>深度相机和语音系统。</a:t>
                </a:r>
                <a:endParaRPr lang="en-US" altLang="zh-CN" sz="1400" dirty="0">
                  <a:latin typeface="Times New Roman" panose="02020603050405020304" pitchFamily="18" charset="0"/>
                  <a:ea typeface="宋体" panose="02010600030101010101" pitchFamily="2" charset="-122"/>
                </a:endParaRPr>
              </a:p>
            </p:txBody>
          </p:sp>
          <p:sp>
            <p:nvSpPr>
              <p:cNvPr id="14" name="文本框 13">
                <a:extLst>
                  <a:ext uri="{FF2B5EF4-FFF2-40B4-BE49-F238E27FC236}">
                    <a16:creationId xmlns:a16="http://schemas.microsoft.com/office/drawing/2014/main" id="{A3D29C8F-E2EA-FDC6-F27C-4420F79225F8}"/>
                  </a:ext>
                </a:extLst>
              </p:cNvPr>
              <p:cNvSpPr txBox="1"/>
              <p:nvPr/>
            </p:nvSpPr>
            <p:spPr>
              <a:xfrm>
                <a:off x="4751707" y="4352020"/>
                <a:ext cx="2153031" cy="307777"/>
              </a:xfrm>
              <a:prstGeom prst="rect">
                <a:avLst/>
              </a:prstGeom>
              <a:noFill/>
            </p:spPr>
            <p:txBody>
              <a:bodyPr wrap="square">
                <a:spAutoFit/>
              </a:bodyPr>
              <a:lstStyle/>
              <a:p>
                <a:pPr indent="457200"/>
                <a:r>
                  <a:rPr lang="zh-CN" altLang="en-US" sz="1400" dirty="0">
                    <a:latin typeface="Times New Roman" panose="02020603050405020304" pitchFamily="18" charset="0"/>
                    <a:ea typeface="宋体" panose="02010600030101010101" pitchFamily="2" charset="-122"/>
                  </a:rPr>
                  <a:t>集成到树莓派</a:t>
                </a:r>
                <a:r>
                  <a:rPr lang="en-US" altLang="zh-CN" sz="1400" dirty="0">
                    <a:latin typeface="Times New Roman" panose="02020603050405020304" pitchFamily="18" charset="0"/>
                    <a:ea typeface="宋体" panose="02010600030101010101" pitchFamily="2" charset="-122"/>
                  </a:rPr>
                  <a:t>4B </a:t>
                </a:r>
                <a:endParaRPr lang="zh-CN" altLang="en-US" sz="1400" dirty="0">
                  <a:latin typeface="Times New Roman" panose="02020603050405020304" pitchFamily="18" charset="0"/>
                  <a:ea typeface="宋体" panose="02010600030101010101" pitchFamily="2" charset="-122"/>
                </a:endParaRPr>
              </a:p>
            </p:txBody>
          </p:sp>
          <p:cxnSp>
            <p:nvCxnSpPr>
              <p:cNvPr id="18" name="直接箭头连接符 17">
                <a:extLst>
                  <a:ext uri="{FF2B5EF4-FFF2-40B4-BE49-F238E27FC236}">
                    <a16:creationId xmlns:a16="http://schemas.microsoft.com/office/drawing/2014/main" id="{251E52CA-D46A-57E5-73A3-8EB2B5E9B1AE}"/>
                  </a:ext>
                </a:extLst>
              </p:cNvPr>
              <p:cNvCxnSpPr/>
              <p:nvPr/>
            </p:nvCxnSpPr>
            <p:spPr>
              <a:xfrm>
                <a:off x="4747638" y="4252414"/>
                <a:ext cx="483705" cy="20557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B449766E-7E66-DE28-0EC3-7EBC6E1765E0}"/>
                  </a:ext>
                </a:extLst>
              </p:cNvPr>
              <p:cNvCxnSpPr>
                <a:cxnSpLocks/>
              </p:cNvCxnSpPr>
              <p:nvPr/>
            </p:nvCxnSpPr>
            <p:spPr>
              <a:xfrm flipV="1">
                <a:off x="4747638" y="4659797"/>
                <a:ext cx="483705" cy="3402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CD8D8E42-5E69-4FC6-0A92-6A900AAEE564}"/>
                  </a:ext>
                </a:extLst>
              </p:cNvPr>
              <p:cNvCxnSpPr>
                <a:cxnSpLocks/>
              </p:cNvCxnSpPr>
              <p:nvPr/>
            </p:nvCxnSpPr>
            <p:spPr>
              <a:xfrm>
                <a:off x="6659573" y="4505908"/>
                <a:ext cx="568188"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sp>
          <p:nvSpPr>
            <p:cNvPr id="9" name="矩形 8">
              <a:extLst>
                <a:ext uri="{FF2B5EF4-FFF2-40B4-BE49-F238E27FC236}">
                  <a16:creationId xmlns:a16="http://schemas.microsoft.com/office/drawing/2014/main" id="{FCEB5C23-1AA7-BB23-5880-291581E75603}"/>
                </a:ext>
              </a:extLst>
            </p:cNvPr>
            <p:cNvSpPr/>
            <p:nvPr/>
          </p:nvSpPr>
          <p:spPr>
            <a:xfrm>
              <a:off x="1166191" y="3849757"/>
              <a:ext cx="10482470" cy="2471530"/>
            </a:xfrm>
            <a:prstGeom prst="rect">
              <a:avLst/>
            </a:prstGeom>
            <a:noFill/>
            <a:ln>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420B7C16-902D-58FC-00D5-3F8DDF9ED56A}"/>
              </a:ext>
            </a:extLst>
          </p:cNvPr>
          <p:cNvSpPr txBox="1"/>
          <p:nvPr/>
        </p:nvSpPr>
        <p:spPr>
          <a:xfrm>
            <a:off x="158839" y="71257"/>
            <a:ext cx="2523490"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600" b="1" i="1" dirty="0">
                <a:solidFill>
                  <a:srgbClr val="0070C0"/>
                </a:solidFill>
                <a:latin typeface="微软雅黑" panose="020B0503020204020204" charset="-122"/>
                <a:ea typeface="微软雅黑" panose="020B0503020204020204" charset="-122"/>
              </a:rPr>
              <a:t>文献一</a:t>
            </a:r>
            <a:endParaRPr kumimoji="0" lang="en-US" altLang="zh-CN" sz="2600" b="1" i="1"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1366500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C4E6454-FC39-338E-E046-CA40415F8C8D}"/>
              </a:ext>
            </a:extLst>
          </p:cNvPr>
          <p:cNvPicPr>
            <a:picLocks noChangeAspect="1"/>
          </p:cNvPicPr>
          <p:nvPr/>
        </p:nvPicPr>
        <p:blipFill>
          <a:blip r:embed="rId2"/>
          <a:stretch>
            <a:fillRect/>
          </a:stretch>
        </p:blipFill>
        <p:spPr>
          <a:xfrm>
            <a:off x="3538273" y="2997537"/>
            <a:ext cx="3640643" cy="2285326"/>
          </a:xfrm>
          <a:prstGeom prst="rect">
            <a:avLst/>
          </a:prstGeom>
        </p:spPr>
      </p:pic>
      <p:sp>
        <p:nvSpPr>
          <p:cNvPr id="8" name="文本框 7">
            <a:extLst>
              <a:ext uri="{FF2B5EF4-FFF2-40B4-BE49-F238E27FC236}">
                <a16:creationId xmlns:a16="http://schemas.microsoft.com/office/drawing/2014/main" id="{1DC2B93F-01F9-51BF-8747-2254A3AD717F}"/>
              </a:ext>
            </a:extLst>
          </p:cNvPr>
          <p:cNvSpPr txBox="1"/>
          <p:nvPr/>
        </p:nvSpPr>
        <p:spPr>
          <a:xfrm>
            <a:off x="297332" y="2006307"/>
            <a:ext cx="6096000" cy="646331"/>
          </a:xfrm>
          <a:prstGeom prst="rect">
            <a:avLst/>
          </a:prstGeom>
          <a:noFill/>
        </p:spPr>
        <p:txBody>
          <a:bodyPr wrap="square">
            <a:spAutoFit/>
          </a:bodyPr>
          <a:lstStyle/>
          <a:p>
            <a:r>
              <a:rPr lang="zh-CN" altLang="en-US" dirty="0">
                <a:hlinkClick r:id="rId3"/>
              </a:rPr>
              <a:t>在室内导航中为视障人士集成可穿戴触觉反馈和避障功能：一种以用户为中心的方法 </a:t>
            </a:r>
            <a:r>
              <a:rPr lang="en-US" altLang="zh-CN" dirty="0">
                <a:hlinkClick r:id="rId3"/>
              </a:rPr>
              <a:t>|IEEE</a:t>
            </a:r>
            <a:r>
              <a:rPr lang="zh-CN" altLang="en-US" dirty="0">
                <a:hlinkClick r:id="rId3"/>
              </a:rPr>
              <a:t>期刊和杂志 </a:t>
            </a:r>
            <a:r>
              <a:rPr lang="en-US" altLang="zh-CN" dirty="0">
                <a:hlinkClick r:id="rId3"/>
              </a:rPr>
              <a:t>|IEEE Xplore</a:t>
            </a:r>
            <a:endParaRPr lang="zh-CN" altLang="en-US" dirty="0"/>
          </a:p>
        </p:txBody>
      </p:sp>
      <p:pic>
        <p:nvPicPr>
          <p:cNvPr id="10" name="图片 9">
            <a:extLst>
              <a:ext uri="{FF2B5EF4-FFF2-40B4-BE49-F238E27FC236}">
                <a16:creationId xmlns:a16="http://schemas.microsoft.com/office/drawing/2014/main" id="{7FC8FC84-3409-F75F-0E9E-FC422054B4E1}"/>
              </a:ext>
            </a:extLst>
          </p:cNvPr>
          <p:cNvPicPr>
            <a:picLocks noChangeAspect="1"/>
          </p:cNvPicPr>
          <p:nvPr/>
        </p:nvPicPr>
        <p:blipFill>
          <a:blip r:embed="rId4"/>
          <a:stretch>
            <a:fillRect/>
          </a:stretch>
        </p:blipFill>
        <p:spPr>
          <a:xfrm>
            <a:off x="297332" y="3129934"/>
            <a:ext cx="3336920" cy="1644106"/>
          </a:xfrm>
          <a:prstGeom prst="rect">
            <a:avLst/>
          </a:prstGeom>
        </p:spPr>
      </p:pic>
      <p:pic>
        <p:nvPicPr>
          <p:cNvPr id="12" name="图片 11">
            <a:extLst>
              <a:ext uri="{FF2B5EF4-FFF2-40B4-BE49-F238E27FC236}">
                <a16:creationId xmlns:a16="http://schemas.microsoft.com/office/drawing/2014/main" id="{97D1DCDF-81C3-2F01-8B16-504FAEAB88D8}"/>
              </a:ext>
            </a:extLst>
          </p:cNvPr>
          <p:cNvPicPr>
            <a:picLocks noChangeAspect="1"/>
          </p:cNvPicPr>
          <p:nvPr/>
        </p:nvPicPr>
        <p:blipFill>
          <a:blip r:embed="rId5"/>
          <a:srcRect b="4948"/>
          <a:stretch/>
        </p:blipFill>
        <p:spPr>
          <a:xfrm>
            <a:off x="323808" y="892357"/>
            <a:ext cx="5772192" cy="905370"/>
          </a:xfrm>
          <a:prstGeom prst="rect">
            <a:avLst/>
          </a:prstGeom>
        </p:spPr>
      </p:pic>
      <p:sp>
        <p:nvSpPr>
          <p:cNvPr id="2" name="文本框 1">
            <a:extLst>
              <a:ext uri="{FF2B5EF4-FFF2-40B4-BE49-F238E27FC236}">
                <a16:creationId xmlns:a16="http://schemas.microsoft.com/office/drawing/2014/main" id="{C83C06E8-E2B5-BD02-CB97-29150EAAE1FC}"/>
              </a:ext>
            </a:extLst>
          </p:cNvPr>
          <p:cNvSpPr txBox="1"/>
          <p:nvPr/>
        </p:nvSpPr>
        <p:spPr>
          <a:xfrm>
            <a:off x="7539050" y="3129934"/>
            <a:ext cx="4355618" cy="1754326"/>
          </a:xfrm>
          <a:prstGeom prst="rect">
            <a:avLst/>
          </a:prstGeom>
          <a:noFill/>
        </p:spPr>
        <p:txBody>
          <a:bodyPr wrap="square">
            <a:spAutoFit/>
          </a:bodyPr>
          <a:lstStyle/>
          <a:p>
            <a:r>
              <a:rPr lang="zh-CN" altLang="en-US" dirty="0"/>
              <a:t>背上：电脑，电池</a:t>
            </a:r>
            <a:endParaRPr lang="en-US" altLang="zh-CN" dirty="0"/>
          </a:p>
          <a:p>
            <a:r>
              <a:rPr lang="zh-CN" altLang="en-US" dirty="0"/>
              <a:t>胸前：深度相机</a:t>
            </a:r>
            <a:endParaRPr lang="en-US" altLang="zh-CN" dirty="0"/>
          </a:p>
          <a:p>
            <a:r>
              <a:rPr lang="zh-CN" altLang="en-US" dirty="0"/>
              <a:t>手臂：</a:t>
            </a:r>
            <a:r>
              <a:rPr lang="zh-CN" altLang="en-US" dirty="0">
                <a:solidFill>
                  <a:srgbClr val="FF0000"/>
                </a:solidFill>
              </a:rPr>
              <a:t>可穿戴触觉反馈设备 </a:t>
            </a:r>
            <a:r>
              <a:rPr lang="zh-CN" altLang="en-US" dirty="0"/>
              <a:t>，通过施加不同方向的力，引导走向人员稀疏的方向</a:t>
            </a:r>
            <a:endParaRPr lang="en-US" altLang="zh-CN" dirty="0"/>
          </a:p>
          <a:p>
            <a:endParaRPr lang="en-US" altLang="zh-CN" dirty="0"/>
          </a:p>
          <a:p>
            <a:r>
              <a:rPr lang="zh-CN" altLang="en-US" dirty="0"/>
              <a:t>稀疏的方向由目标检测判别。</a:t>
            </a:r>
          </a:p>
        </p:txBody>
      </p:sp>
      <p:sp>
        <p:nvSpPr>
          <p:cNvPr id="3" name="文本框 2">
            <a:extLst>
              <a:ext uri="{FF2B5EF4-FFF2-40B4-BE49-F238E27FC236}">
                <a16:creationId xmlns:a16="http://schemas.microsoft.com/office/drawing/2014/main" id="{FEF68411-456D-628E-55F0-655CE81616EB}"/>
              </a:ext>
            </a:extLst>
          </p:cNvPr>
          <p:cNvSpPr txBox="1"/>
          <p:nvPr/>
        </p:nvSpPr>
        <p:spPr>
          <a:xfrm>
            <a:off x="401036" y="649259"/>
            <a:ext cx="2945376" cy="338554"/>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rPr>
              <a:t>三区</a:t>
            </a:r>
            <a:endParaRPr lang="zh-CN" altLang="en-US" sz="1600" dirty="0"/>
          </a:p>
        </p:txBody>
      </p:sp>
      <p:sp>
        <p:nvSpPr>
          <p:cNvPr id="4" name="文本框 3">
            <a:extLst>
              <a:ext uri="{FF2B5EF4-FFF2-40B4-BE49-F238E27FC236}">
                <a16:creationId xmlns:a16="http://schemas.microsoft.com/office/drawing/2014/main" id="{621E1CED-8C30-DF08-938C-4CEAC433FD98}"/>
              </a:ext>
            </a:extLst>
          </p:cNvPr>
          <p:cNvSpPr txBox="1"/>
          <p:nvPr/>
        </p:nvSpPr>
        <p:spPr>
          <a:xfrm>
            <a:off x="158839" y="71257"/>
            <a:ext cx="2523490"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600" b="1" i="1" dirty="0">
                <a:solidFill>
                  <a:srgbClr val="0070C0"/>
                </a:solidFill>
                <a:latin typeface="微软雅黑" panose="020B0503020204020204" charset="-122"/>
                <a:ea typeface="微软雅黑" panose="020B0503020204020204" charset="-122"/>
              </a:rPr>
              <a:t>文献二</a:t>
            </a:r>
            <a:endParaRPr kumimoji="0" lang="en-US" altLang="zh-CN" sz="2600" b="1" i="1"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752157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276E6F7-79AF-01A9-2D47-C6095F2D080E}"/>
              </a:ext>
            </a:extLst>
          </p:cNvPr>
          <p:cNvSpPr txBox="1"/>
          <p:nvPr/>
        </p:nvSpPr>
        <p:spPr>
          <a:xfrm>
            <a:off x="7043267" y="724804"/>
            <a:ext cx="4440671" cy="1631216"/>
          </a:xfrm>
          <a:prstGeom prst="rect">
            <a:avLst/>
          </a:prstGeom>
          <a:noFill/>
        </p:spPr>
        <p:txBody>
          <a:bodyPr wrap="square">
            <a:spAutoFit/>
          </a:bodyPr>
          <a:lstStyle/>
          <a:p>
            <a:pPr algn="just"/>
            <a:r>
              <a:rPr lang="zh-CN" altLang="en-US" sz="1600" b="0" i="0" dirty="0">
                <a:solidFill>
                  <a:srgbClr val="222222"/>
                </a:solidFill>
                <a:effectLst/>
                <a:latin typeface="Harding"/>
              </a:rPr>
              <a:t>深度相机放在眼镜上。</a:t>
            </a:r>
            <a:endParaRPr lang="en-US" altLang="zh-CN" sz="1600" b="0" i="0" dirty="0">
              <a:solidFill>
                <a:srgbClr val="222222"/>
              </a:solidFill>
              <a:effectLst/>
              <a:latin typeface="Harding"/>
            </a:endParaRPr>
          </a:p>
          <a:p>
            <a:pPr algn="just"/>
            <a:r>
              <a:rPr lang="zh-CN" altLang="en-US" sz="1600" b="0" i="0" dirty="0">
                <a:solidFill>
                  <a:srgbClr val="222222"/>
                </a:solidFill>
                <a:effectLst/>
                <a:latin typeface="Harding"/>
              </a:rPr>
              <a:t>眼镜收集多模态数据，实现深度辅助视频压缩，并通过无线传输协议将压缩后的数据传输到智能手机。</a:t>
            </a:r>
            <a:endParaRPr lang="en-US" altLang="zh-CN" sz="1600" b="0" i="0" dirty="0">
              <a:solidFill>
                <a:srgbClr val="222222"/>
              </a:solidFill>
              <a:effectLst/>
              <a:latin typeface="Harding"/>
            </a:endParaRPr>
          </a:p>
          <a:p>
            <a:pPr algn="just"/>
            <a:r>
              <a:rPr lang="zh-CN" altLang="en-US" sz="1600" b="0" i="0" dirty="0">
                <a:solidFill>
                  <a:srgbClr val="222222"/>
                </a:solidFill>
                <a:effectLst/>
                <a:latin typeface="Harding"/>
              </a:rPr>
              <a:t>然后，智能手机执行跨模态障碍物检测，相应的检测结果会触发听觉和触觉警报。</a:t>
            </a:r>
            <a:endParaRPr lang="zh-CN" altLang="en-US" sz="1600" dirty="0"/>
          </a:p>
        </p:txBody>
      </p:sp>
      <p:sp>
        <p:nvSpPr>
          <p:cNvPr id="2" name="文本框 1">
            <a:extLst>
              <a:ext uri="{FF2B5EF4-FFF2-40B4-BE49-F238E27FC236}">
                <a16:creationId xmlns:a16="http://schemas.microsoft.com/office/drawing/2014/main" id="{443DD945-C340-E192-E985-51151458B489}"/>
              </a:ext>
            </a:extLst>
          </p:cNvPr>
          <p:cNvSpPr txBox="1"/>
          <p:nvPr/>
        </p:nvSpPr>
        <p:spPr>
          <a:xfrm>
            <a:off x="7043267" y="2808644"/>
            <a:ext cx="4671656" cy="2862322"/>
          </a:xfrm>
          <a:prstGeom prst="rect">
            <a:avLst/>
          </a:prstGeom>
          <a:noFill/>
        </p:spPr>
        <p:txBody>
          <a:bodyPr wrap="square">
            <a:spAutoFit/>
          </a:bodyPr>
          <a:lstStyle/>
          <a:p>
            <a:pPr algn="just"/>
            <a:r>
              <a:rPr lang="zh-CN" altLang="en-US" dirty="0">
                <a:solidFill>
                  <a:srgbClr val="222222"/>
                </a:solidFill>
                <a:latin typeface="Harding"/>
              </a:rPr>
              <a:t>实验设计：</a:t>
            </a:r>
            <a:endParaRPr lang="en-US" altLang="zh-CN" dirty="0">
              <a:solidFill>
                <a:srgbClr val="222222"/>
              </a:solidFill>
              <a:latin typeface="Harding"/>
            </a:endParaRPr>
          </a:p>
          <a:p>
            <a:pPr algn="just"/>
            <a:r>
              <a:rPr lang="zh-CN" altLang="en-US" dirty="0">
                <a:solidFill>
                  <a:srgbClr val="222222"/>
                </a:solidFill>
                <a:latin typeface="Harding"/>
              </a:rPr>
              <a:t>使用</a:t>
            </a:r>
            <a:r>
              <a:rPr lang="en-US" altLang="zh-CN" dirty="0">
                <a:solidFill>
                  <a:srgbClr val="222222"/>
                </a:solidFill>
                <a:latin typeface="Harding"/>
              </a:rPr>
              <a:t>Synexens CS30</a:t>
            </a:r>
            <a:r>
              <a:rPr lang="zh-CN" altLang="en-US" dirty="0">
                <a:solidFill>
                  <a:srgbClr val="222222"/>
                </a:solidFill>
                <a:latin typeface="Harding"/>
              </a:rPr>
              <a:t>深度相机</a:t>
            </a:r>
            <a:endParaRPr lang="en-US" altLang="zh-CN" dirty="0">
              <a:solidFill>
                <a:srgbClr val="222222"/>
              </a:solidFill>
              <a:latin typeface="Harding"/>
            </a:endParaRPr>
          </a:p>
          <a:p>
            <a:pPr algn="just"/>
            <a:r>
              <a:rPr lang="zh-CN" altLang="en-US" dirty="0">
                <a:solidFill>
                  <a:srgbClr val="222222"/>
                </a:solidFill>
                <a:latin typeface="Harding"/>
              </a:rPr>
              <a:t>基于深度图像对人，车，扶梯进行训练</a:t>
            </a:r>
            <a:endParaRPr lang="en-US" altLang="zh-CN" dirty="0">
              <a:solidFill>
                <a:srgbClr val="222222"/>
              </a:solidFill>
              <a:latin typeface="Harding"/>
            </a:endParaRPr>
          </a:p>
          <a:p>
            <a:pPr algn="just"/>
            <a:endParaRPr lang="en-US" altLang="zh-CN" dirty="0">
              <a:solidFill>
                <a:srgbClr val="222222"/>
              </a:solidFill>
              <a:latin typeface="Harding"/>
            </a:endParaRPr>
          </a:p>
          <a:p>
            <a:pPr algn="just"/>
            <a:r>
              <a:rPr lang="zh-CN" altLang="en-US" dirty="0">
                <a:solidFill>
                  <a:srgbClr val="222222"/>
                </a:solidFill>
                <a:latin typeface="Harding"/>
              </a:rPr>
              <a:t>效果展示：五个窗口</a:t>
            </a:r>
            <a:endParaRPr lang="en-US" altLang="zh-CN" dirty="0">
              <a:solidFill>
                <a:srgbClr val="222222"/>
              </a:solidFill>
              <a:latin typeface="Harding"/>
            </a:endParaRPr>
          </a:p>
          <a:p>
            <a:pPr algn="just"/>
            <a:r>
              <a:rPr lang="en-US" altLang="zh-CN" dirty="0">
                <a:solidFill>
                  <a:srgbClr val="222222"/>
                </a:solidFill>
                <a:latin typeface="Harding"/>
              </a:rPr>
              <a:t>1.</a:t>
            </a:r>
            <a:r>
              <a:rPr lang="zh-CN" altLang="en-US" dirty="0">
                <a:solidFill>
                  <a:srgbClr val="222222"/>
                </a:solidFill>
                <a:latin typeface="Harding"/>
              </a:rPr>
              <a:t>第三人称摄像机</a:t>
            </a:r>
            <a:endParaRPr lang="en-US" altLang="zh-CN" dirty="0">
              <a:solidFill>
                <a:srgbClr val="222222"/>
              </a:solidFill>
              <a:latin typeface="Harding"/>
            </a:endParaRPr>
          </a:p>
          <a:p>
            <a:pPr algn="just"/>
            <a:r>
              <a:rPr lang="en-US" altLang="zh-CN" dirty="0">
                <a:solidFill>
                  <a:srgbClr val="222222"/>
                </a:solidFill>
                <a:latin typeface="Harding"/>
              </a:rPr>
              <a:t>2.</a:t>
            </a:r>
            <a:r>
              <a:rPr lang="zh-CN" altLang="en-US" dirty="0">
                <a:solidFill>
                  <a:srgbClr val="222222"/>
                </a:solidFill>
                <a:latin typeface="Harding"/>
              </a:rPr>
              <a:t>导航</a:t>
            </a:r>
            <a:endParaRPr lang="en-US" altLang="zh-CN" dirty="0">
              <a:solidFill>
                <a:srgbClr val="222222"/>
              </a:solidFill>
              <a:latin typeface="Harding"/>
            </a:endParaRPr>
          </a:p>
          <a:p>
            <a:pPr algn="just"/>
            <a:r>
              <a:rPr lang="en-US" altLang="zh-CN" dirty="0">
                <a:solidFill>
                  <a:srgbClr val="222222"/>
                </a:solidFill>
                <a:latin typeface="Harding"/>
              </a:rPr>
              <a:t>3.</a:t>
            </a:r>
            <a:r>
              <a:rPr lang="zh-CN" altLang="en-US" dirty="0">
                <a:solidFill>
                  <a:srgbClr val="222222"/>
                </a:solidFill>
                <a:latin typeface="Harding"/>
              </a:rPr>
              <a:t>眼镜的实时功耗</a:t>
            </a:r>
            <a:endParaRPr lang="en-US" altLang="zh-CN" dirty="0">
              <a:solidFill>
                <a:srgbClr val="222222"/>
              </a:solidFill>
              <a:latin typeface="Harding"/>
            </a:endParaRPr>
          </a:p>
          <a:p>
            <a:pPr algn="just"/>
            <a:r>
              <a:rPr lang="en-US" altLang="zh-CN" dirty="0">
                <a:solidFill>
                  <a:srgbClr val="222222"/>
                </a:solidFill>
                <a:latin typeface="Harding"/>
              </a:rPr>
              <a:t>4.</a:t>
            </a:r>
            <a:r>
              <a:rPr lang="zh-CN" altLang="en-US" dirty="0">
                <a:solidFill>
                  <a:srgbClr val="222222"/>
                </a:solidFill>
                <a:latin typeface="Harding"/>
              </a:rPr>
              <a:t>深度图，障碍物检测结果</a:t>
            </a:r>
            <a:endParaRPr lang="en-US" altLang="zh-CN" dirty="0">
              <a:solidFill>
                <a:srgbClr val="222222"/>
              </a:solidFill>
              <a:latin typeface="Harding"/>
            </a:endParaRPr>
          </a:p>
          <a:p>
            <a:pPr algn="just"/>
            <a:r>
              <a:rPr lang="en-US" altLang="zh-CN" dirty="0">
                <a:solidFill>
                  <a:srgbClr val="222222"/>
                </a:solidFill>
                <a:latin typeface="Harding"/>
              </a:rPr>
              <a:t>5.</a:t>
            </a:r>
            <a:r>
              <a:rPr lang="zh-CN" altLang="en-US" dirty="0">
                <a:solidFill>
                  <a:srgbClr val="222222"/>
                </a:solidFill>
                <a:latin typeface="Harding"/>
              </a:rPr>
              <a:t>红外图</a:t>
            </a:r>
            <a:endParaRPr lang="en-US" altLang="zh-CN" dirty="0">
              <a:solidFill>
                <a:srgbClr val="222222"/>
              </a:solidFill>
              <a:latin typeface="Harding"/>
            </a:endParaRPr>
          </a:p>
        </p:txBody>
      </p:sp>
      <p:grpSp>
        <p:nvGrpSpPr>
          <p:cNvPr id="4" name="组合 3">
            <a:extLst>
              <a:ext uri="{FF2B5EF4-FFF2-40B4-BE49-F238E27FC236}">
                <a16:creationId xmlns:a16="http://schemas.microsoft.com/office/drawing/2014/main" id="{C3DD2299-41CE-95E1-05EA-A53204A1735A}"/>
              </a:ext>
            </a:extLst>
          </p:cNvPr>
          <p:cNvGrpSpPr/>
          <p:nvPr/>
        </p:nvGrpSpPr>
        <p:grpSpPr>
          <a:xfrm>
            <a:off x="279779" y="2808644"/>
            <a:ext cx="4970534" cy="3468275"/>
            <a:chOff x="477077" y="2568928"/>
            <a:chExt cx="5479775" cy="3888396"/>
          </a:xfrm>
        </p:grpSpPr>
        <p:pic>
          <p:nvPicPr>
            <p:cNvPr id="3" name="图片 2">
              <a:extLst>
                <a:ext uri="{FF2B5EF4-FFF2-40B4-BE49-F238E27FC236}">
                  <a16:creationId xmlns:a16="http://schemas.microsoft.com/office/drawing/2014/main" id="{14502718-8D8A-989A-A8AF-E14EF4C448C4}"/>
                </a:ext>
              </a:extLst>
            </p:cNvPr>
            <p:cNvPicPr>
              <a:picLocks noChangeAspect="1"/>
            </p:cNvPicPr>
            <p:nvPr/>
          </p:nvPicPr>
          <p:blipFill>
            <a:blip r:embed="rId3"/>
            <a:srcRect l="4172" r="5004" b="34472"/>
            <a:stretch/>
          </p:blipFill>
          <p:spPr>
            <a:xfrm>
              <a:off x="477077" y="2568928"/>
              <a:ext cx="5428499" cy="2371459"/>
            </a:xfrm>
            <a:prstGeom prst="rect">
              <a:avLst/>
            </a:prstGeom>
          </p:spPr>
        </p:pic>
        <p:pic>
          <p:nvPicPr>
            <p:cNvPr id="5" name="图片 4">
              <a:extLst>
                <a:ext uri="{FF2B5EF4-FFF2-40B4-BE49-F238E27FC236}">
                  <a16:creationId xmlns:a16="http://schemas.microsoft.com/office/drawing/2014/main" id="{72E72E72-81B6-E637-AB31-257F1654234E}"/>
                </a:ext>
              </a:extLst>
            </p:cNvPr>
            <p:cNvPicPr>
              <a:picLocks noChangeAspect="1"/>
            </p:cNvPicPr>
            <p:nvPr/>
          </p:nvPicPr>
          <p:blipFill>
            <a:blip r:embed="rId4"/>
            <a:stretch>
              <a:fillRect/>
            </a:stretch>
          </p:blipFill>
          <p:spPr>
            <a:xfrm>
              <a:off x="477077" y="4884609"/>
              <a:ext cx="5479775" cy="1572715"/>
            </a:xfrm>
            <a:prstGeom prst="rect">
              <a:avLst/>
            </a:prstGeom>
          </p:spPr>
        </p:pic>
      </p:grpSp>
      <p:grpSp>
        <p:nvGrpSpPr>
          <p:cNvPr id="14" name="组合 13">
            <a:extLst>
              <a:ext uri="{FF2B5EF4-FFF2-40B4-BE49-F238E27FC236}">
                <a16:creationId xmlns:a16="http://schemas.microsoft.com/office/drawing/2014/main" id="{932F56AC-CF03-9464-D3F9-55F61DBFA58F}"/>
              </a:ext>
            </a:extLst>
          </p:cNvPr>
          <p:cNvGrpSpPr/>
          <p:nvPr/>
        </p:nvGrpSpPr>
        <p:grpSpPr>
          <a:xfrm>
            <a:off x="75717" y="514894"/>
            <a:ext cx="6760229" cy="2200470"/>
            <a:chOff x="169829" y="400676"/>
            <a:chExt cx="6760229" cy="2200470"/>
          </a:xfrm>
        </p:grpSpPr>
        <p:grpSp>
          <p:nvGrpSpPr>
            <p:cNvPr id="11" name="组合 10">
              <a:extLst>
                <a:ext uri="{FF2B5EF4-FFF2-40B4-BE49-F238E27FC236}">
                  <a16:creationId xmlns:a16="http://schemas.microsoft.com/office/drawing/2014/main" id="{2319805A-983C-78B4-C4FA-A716B1777E7D}"/>
                </a:ext>
              </a:extLst>
            </p:cNvPr>
            <p:cNvGrpSpPr/>
            <p:nvPr/>
          </p:nvGrpSpPr>
          <p:grpSpPr>
            <a:xfrm>
              <a:off x="169829" y="400676"/>
              <a:ext cx="6760229" cy="2200470"/>
              <a:chOff x="169829" y="400676"/>
              <a:chExt cx="6760229" cy="2200470"/>
            </a:xfrm>
          </p:grpSpPr>
          <p:sp>
            <p:nvSpPr>
              <p:cNvPr id="6" name="文本框 5">
                <a:extLst>
                  <a:ext uri="{FF2B5EF4-FFF2-40B4-BE49-F238E27FC236}">
                    <a16:creationId xmlns:a16="http://schemas.microsoft.com/office/drawing/2014/main" id="{6F110DF0-5543-0A0A-800A-BE914629B0CE}"/>
                  </a:ext>
                </a:extLst>
              </p:cNvPr>
              <p:cNvSpPr txBox="1"/>
              <p:nvPr/>
            </p:nvSpPr>
            <p:spPr>
              <a:xfrm>
                <a:off x="169829" y="708972"/>
                <a:ext cx="6760229" cy="369332"/>
              </a:xfrm>
              <a:prstGeom prst="rect">
                <a:avLst/>
              </a:prstGeom>
              <a:noFill/>
            </p:spPr>
            <p:txBody>
              <a:bodyPr wrap="square">
                <a:spAutoFit/>
              </a:bodyPr>
              <a:lstStyle/>
              <a:p>
                <a:r>
                  <a:rPr lang="zh-CN" altLang="en-US" dirty="0">
                    <a:hlinkClick r:id="rId5"/>
                  </a:rPr>
                  <a:t>论文：专为视障人士设计的跨模态学习可穿戴避障装置 </a:t>
                </a:r>
                <a:r>
                  <a:rPr lang="en-US" altLang="zh-CN" dirty="0">
                    <a:hlinkClick r:id="rId5"/>
                  </a:rPr>
                  <a:t>|</a:t>
                </a:r>
                <a:r>
                  <a:rPr lang="zh-CN" altLang="en-US" dirty="0">
                    <a:hlinkClick r:id="rId5"/>
                  </a:rPr>
                  <a:t>自然通讯</a:t>
                </a:r>
                <a:endParaRPr lang="zh-CN" altLang="en-US" dirty="0"/>
              </a:p>
            </p:txBody>
          </p:sp>
          <p:sp>
            <p:nvSpPr>
              <p:cNvPr id="7" name="文本框 6">
                <a:extLst>
                  <a:ext uri="{FF2B5EF4-FFF2-40B4-BE49-F238E27FC236}">
                    <a16:creationId xmlns:a16="http://schemas.microsoft.com/office/drawing/2014/main" id="{0467FB9B-B5FC-6541-CD49-716B8795BA89}"/>
                  </a:ext>
                </a:extLst>
              </p:cNvPr>
              <p:cNvSpPr txBox="1"/>
              <p:nvPr/>
            </p:nvSpPr>
            <p:spPr>
              <a:xfrm>
                <a:off x="228450" y="400676"/>
                <a:ext cx="4292189" cy="369332"/>
              </a:xfrm>
              <a:prstGeom prst="rect">
                <a:avLst/>
              </a:prstGeom>
              <a:noFill/>
            </p:spPr>
            <p:txBody>
              <a:bodyPr wrap="square">
                <a:spAutoFit/>
              </a:bodyPr>
              <a:lstStyle/>
              <a:p>
                <a:pPr algn="just"/>
                <a:r>
                  <a:rPr lang="en-US" altLang="zh-CN" dirty="0">
                    <a:solidFill>
                      <a:srgbClr val="333333"/>
                    </a:solidFill>
                    <a:highlight>
                      <a:srgbClr val="FFFF00"/>
                    </a:highlight>
                    <a:latin typeface="HelveticaNeue Regular"/>
                  </a:rPr>
                  <a:t>Nat. Commun  2025.3.24  IF:14.7</a:t>
                </a:r>
                <a:endParaRPr lang="zh-CN" altLang="en-US" dirty="0">
                  <a:highlight>
                    <a:srgbClr val="FFFF00"/>
                  </a:highlight>
                </a:endParaRPr>
              </a:p>
            </p:txBody>
          </p:sp>
          <p:pic>
            <p:nvPicPr>
              <p:cNvPr id="10" name="图片 9">
                <a:extLst>
                  <a:ext uri="{FF2B5EF4-FFF2-40B4-BE49-F238E27FC236}">
                    <a16:creationId xmlns:a16="http://schemas.microsoft.com/office/drawing/2014/main" id="{E5DE6A7F-9BDE-FD27-4D7B-D37A4E4B20E7}"/>
                  </a:ext>
                </a:extLst>
              </p:cNvPr>
              <p:cNvPicPr>
                <a:picLocks noChangeAspect="1"/>
              </p:cNvPicPr>
              <p:nvPr/>
            </p:nvPicPr>
            <p:blipFill>
              <a:blip r:embed="rId6"/>
              <a:stretch>
                <a:fillRect/>
              </a:stretch>
            </p:blipFill>
            <p:spPr>
              <a:xfrm>
                <a:off x="303512" y="1482570"/>
                <a:ext cx="5987224" cy="1118576"/>
              </a:xfrm>
              <a:prstGeom prst="rect">
                <a:avLst/>
              </a:prstGeom>
            </p:spPr>
          </p:pic>
        </p:grpSp>
        <p:sp>
          <p:nvSpPr>
            <p:cNvPr id="13" name="文本框 12">
              <a:extLst>
                <a:ext uri="{FF2B5EF4-FFF2-40B4-BE49-F238E27FC236}">
                  <a16:creationId xmlns:a16="http://schemas.microsoft.com/office/drawing/2014/main" id="{C7DFB612-639F-69D4-C69F-578A67E9E6BA}"/>
                </a:ext>
              </a:extLst>
            </p:cNvPr>
            <p:cNvSpPr txBox="1"/>
            <p:nvPr/>
          </p:nvSpPr>
          <p:spPr>
            <a:xfrm>
              <a:off x="169830" y="1041756"/>
              <a:ext cx="4997954" cy="369332"/>
            </a:xfrm>
            <a:prstGeom prst="rect">
              <a:avLst/>
            </a:prstGeom>
            <a:noFill/>
          </p:spPr>
          <p:txBody>
            <a:bodyPr wrap="square">
              <a:spAutoFit/>
            </a:bodyPr>
            <a:lstStyle/>
            <a:p>
              <a:r>
                <a:rPr lang="zh-CN" altLang="en-US" dirty="0">
                  <a:hlinkClick r:id="rId7"/>
                </a:rPr>
                <a:t>代码：</a:t>
              </a:r>
              <a:r>
                <a:rPr lang="en-US" altLang="zh-CN" dirty="0">
                  <a:hlinkClick r:id="rId7"/>
                </a:rPr>
                <a:t>GitHub - MMCNJUPT/WOAD</a:t>
              </a:r>
              <a:endParaRPr lang="zh-CN" altLang="en-US" dirty="0"/>
            </a:p>
          </p:txBody>
        </p:sp>
      </p:grpSp>
      <p:sp>
        <p:nvSpPr>
          <p:cNvPr id="9" name="文本框 8">
            <a:extLst>
              <a:ext uri="{FF2B5EF4-FFF2-40B4-BE49-F238E27FC236}">
                <a16:creationId xmlns:a16="http://schemas.microsoft.com/office/drawing/2014/main" id="{84E5CED7-DE9B-539B-B3ED-BB5116996D12}"/>
              </a:ext>
            </a:extLst>
          </p:cNvPr>
          <p:cNvSpPr txBox="1"/>
          <p:nvPr/>
        </p:nvSpPr>
        <p:spPr>
          <a:xfrm>
            <a:off x="158839" y="71257"/>
            <a:ext cx="2523490"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600" b="1" i="1" dirty="0">
                <a:solidFill>
                  <a:srgbClr val="0070C0"/>
                </a:solidFill>
                <a:latin typeface="微软雅黑" panose="020B0503020204020204" charset="-122"/>
                <a:ea typeface="微软雅黑" panose="020B0503020204020204" charset="-122"/>
              </a:rPr>
              <a:t>文献三</a:t>
            </a:r>
            <a:endParaRPr kumimoji="0" lang="en-US" altLang="zh-CN" sz="2600" b="1" i="1"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endParaRPr>
          </a:p>
        </p:txBody>
      </p:sp>
      <p:sp>
        <p:nvSpPr>
          <p:cNvPr id="15" name="文本框 14">
            <a:extLst>
              <a:ext uri="{FF2B5EF4-FFF2-40B4-BE49-F238E27FC236}">
                <a16:creationId xmlns:a16="http://schemas.microsoft.com/office/drawing/2014/main" id="{6398033A-3765-AD6A-437D-7D55955F36AB}"/>
              </a:ext>
            </a:extLst>
          </p:cNvPr>
          <p:cNvSpPr txBox="1"/>
          <p:nvPr/>
        </p:nvSpPr>
        <p:spPr>
          <a:xfrm>
            <a:off x="3769397" y="1143196"/>
            <a:ext cx="802603" cy="369332"/>
          </a:xfrm>
          <a:prstGeom prst="rect">
            <a:avLst/>
          </a:prstGeom>
          <a:noFill/>
        </p:spPr>
        <p:txBody>
          <a:bodyPr wrap="square">
            <a:spAutoFit/>
          </a:bodyPr>
          <a:lstStyle/>
          <a:p>
            <a:r>
              <a:rPr lang="zh-CN" altLang="en-US" dirty="0">
                <a:solidFill>
                  <a:srgbClr val="333333"/>
                </a:solidFill>
                <a:highlight>
                  <a:srgbClr val="FFFF00"/>
                </a:highlight>
                <a:latin typeface="HelveticaNeue Regular"/>
              </a:rPr>
              <a:t>开源</a:t>
            </a:r>
            <a:endParaRPr lang="zh-CN" altLang="en-US" dirty="0"/>
          </a:p>
        </p:txBody>
      </p:sp>
    </p:spTree>
    <p:extLst>
      <p:ext uri="{BB962C8B-B14F-4D97-AF65-F5344CB8AC3E}">
        <p14:creationId xmlns:p14="http://schemas.microsoft.com/office/powerpoint/2010/main" val="1765221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B7306AD-915A-FE79-C8DA-B7D6F0CBBC5F}"/>
              </a:ext>
            </a:extLst>
          </p:cNvPr>
          <p:cNvSpPr txBox="1"/>
          <p:nvPr/>
        </p:nvSpPr>
        <p:spPr>
          <a:xfrm>
            <a:off x="158839" y="71257"/>
            <a:ext cx="6501268" cy="4924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600" b="1" i="1"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rPr>
              <a:t>视障人士辅助避障装置</a:t>
            </a:r>
            <a:endParaRPr kumimoji="0" lang="en-US" altLang="zh-CN" sz="2600" b="1" i="1" u="none" strike="noStrike" kern="1200" cap="none" spc="0" normalizeH="0" baseline="0" noProof="0" dirty="0">
              <a:ln>
                <a:noFill/>
              </a:ln>
              <a:solidFill>
                <a:srgbClr val="0070C0"/>
              </a:solidFill>
              <a:effectLst/>
              <a:uLnTx/>
              <a:uFillTx/>
              <a:latin typeface="微软雅黑" panose="020B0503020204020204" charset="-122"/>
              <a:ea typeface="微软雅黑" panose="020B0503020204020204" charset="-122"/>
              <a:cs typeface="+mn-cs"/>
            </a:endParaRPr>
          </a:p>
        </p:txBody>
      </p:sp>
      <p:graphicFrame>
        <p:nvGraphicFramePr>
          <p:cNvPr id="162" name="表格 161">
            <a:extLst>
              <a:ext uri="{FF2B5EF4-FFF2-40B4-BE49-F238E27FC236}">
                <a16:creationId xmlns:a16="http://schemas.microsoft.com/office/drawing/2014/main" id="{D4BCE34E-8834-2A89-664E-8E01754F7267}"/>
              </a:ext>
            </a:extLst>
          </p:cNvPr>
          <p:cNvGraphicFramePr>
            <a:graphicFrameLocks noGrp="1"/>
          </p:cNvGraphicFramePr>
          <p:nvPr>
            <p:extLst>
              <p:ext uri="{D42A27DB-BD31-4B8C-83A1-F6EECF244321}">
                <p14:modId xmlns:p14="http://schemas.microsoft.com/office/powerpoint/2010/main" val="3274903300"/>
              </p:ext>
            </p:extLst>
          </p:nvPr>
        </p:nvGraphicFramePr>
        <p:xfrm>
          <a:off x="1394346" y="1088399"/>
          <a:ext cx="9403308" cy="4210963"/>
        </p:xfrm>
        <a:graphic>
          <a:graphicData uri="http://schemas.openxmlformats.org/drawingml/2006/table">
            <a:tbl>
              <a:tblPr firstRow="1" bandRow="1">
                <a:tableStyleId>{5C22544A-7EE6-4342-B048-85BDC9FD1C3A}</a:tableStyleId>
              </a:tblPr>
              <a:tblGrid>
                <a:gridCol w="1576317">
                  <a:extLst>
                    <a:ext uri="{9D8B030D-6E8A-4147-A177-3AD203B41FA5}">
                      <a16:colId xmlns:a16="http://schemas.microsoft.com/office/drawing/2014/main" val="2641144746"/>
                    </a:ext>
                  </a:extLst>
                </a:gridCol>
                <a:gridCol w="2335035">
                  <a:extLst>
                    <a:ext uri="{9D8B030D-6E8A-4147-A177-3AD203B41FA5}">
                      <a16:colId xmlns:a16="http://schemas.microsoft.com/office/drawing/2014/main" val="3777102882"/>
                    </a:ext>
                  </a:extLst>
                </a:gridCol>
                <a:gridCol w="2898881">
                  <a:extLst>
                    <a:ext uri="{9D8B030D-6E8A-4147-A177-3AD203B41FA5}">
                      <a16:colId xmlns:a16="http://schemas.microsoft.com/office/drawing/2014/main" val="4234190569"/>
                    </a:ext>
                  </a:extLst>
                </a:gridCol>
                <a:gridCol w="2593075">
                  <a:extLst>
                    <a:ext uri="{9D8B030D-6E8A-4147-A177-3AD203B41FA5}">
                      <a16:colId xmlns:a16="http://schemas.microsoft.com/office/drawing/2014/main" val="2438674402"/>
                    </a:ext>
                  </a:extLst>
                </a:gridCol>
              </a:tblGrid>
              <a:tr h="680551">
                <a:tc>
                  <a:txBody>
                    <a:bodyPr/>
                    <a:lstStyle/>
                    <a:p>
                      <a:pPr algn="ctr"/>
                      <a:r>
                        <a:rPr lang="zh-CN" altLang="en-US" dirty="0"/>
                        <a:t>文章信息</a:t>
                      </a:r>
                    </a:p>
                  </a:txBody>
                  <a:tcPr anchor="ctr">
                    <a:solidFill>
                      <a:schemeClr val="accent1">
                        <a:lumMod val="75000"/>
                      </a:schemeClr>
                    </a:solidFill>
                  </a:tcPr>
                </a:tc>
                <a:tc>
                  <a:txBody>
                    <a:bodyPr/>
                    <a:lstStyle/>
                    <a:p>
                      <a:pPr algn="ctr"/>
                      <a:r>
                        <a:rPr lang="zh-CN" altLang="en-US" dirty="0"/>
                        <a:t>图片</a:t>
                      </a:r>
                    </a:p>
                  </a:txBody>
                  <a:tcPr anchor="ctr">
                    <a:solidFill>
                      <a:schemeClr val="accent1">
                        <a:lumMod val="75000"/>
                      </a:schemeClr>
                    </a:solidFill>
                  </a:tcPr>
                </a:tc>
                <a:tc>
                  <a:txBody>
                    <a:bodyPr/>
                    <a:lstStyle/>
                    <a:p>
                      <a:pPr algn="ctr"/>
                      <a:r>
                        <a:rPr lang="zh-CN" altLang="en-US" dirty="0"/>
                        <a:t>内容</a:t>
                      </a:r>
                    </a:p>
                  </a:txBody>
                  <a:tcPr anchor="ctr">
                    <a:solidFill>
                      <a:schemeClr val="accent1">
                        <a:lumMod val="75000"/>
                      </a:schemeClr>
                    </a:solidFill>
                  </a:tcPr>
                </a:tc>
                <a:tc>
                  <a:txBody>
                    <a:bodyPr/>
                    <a:lstStyle/>
                    <a:p>
                      <a:pPr algn="ctr"/>
                      <a:r>
                        <a:rPr lang="zh-CN" altLang="en-US" dirty="0"/>
                        <a:t>优点</a:t>
                      </a:r>
                    </a:p>
                  </a:txBody>
                  <a:tcPr anchor="ctr">
                    <a:solidFill>
                      <a:schemeClr val="accent1">
                        <a:lumMod val="75000"/>
                      </a:schemeClr>
                    </a:solidFill>
                  </a:tcPr>
                </a:tc>
                <a:extLst>
                  <a:ext uri="{0D108BD9-81ED-4DB2-BD59-A6C34878D82A}">
                    <a16:rowId xmlns:a16="http://schemas.microsoft.com/office/drawing/2014/main" val="2943092332"/>
                  </a:ext>
                </a:extLst>
              </a:tr>
              <a:tr h="1726278">
                <a:tc>
                  <a:txBody>
                    <a:bodyPr/>
                    <a:lstStyle/>
                    <a:p>
                      <a:pPr algn="just"/>
                      <a:r>
                        <a:rPr lang="zh-CN" altLang="en-US" sz="1400" baseline="0" dirty="0">
                          <a:latin typeface="Times New Roman" panose="02020603050405020304" pitchFamily="18" charset="0"/>
                          <a:ea typeface="宋体" panose="02010600030101010101" pitchFamily="2" charset="-122"/>
                        </a:rPr>
                        <a:t>改进的</a:t>
                      </a:r>
                      <a:r>
                        <a:rPr lang="en-US" altLang="zh-CN" sz="1400" baseline="0" dirty="0">
                          <a:latin typeface="Times New Roman" panose="02020603050405020304" pitchFamily="18" charset="0"/>
                          <a:ea typeface="宋体" panose="02010600030101010101" pitchFamily="2" charset="-122"/>
                        </a:rPr>
                        <a:t>yolov5</a:t>
                      </a:r>
                      <a:r>
                        <a:rPr lang="zh-CN" altLang="en-US" sz="1400" baseline="0" dirty="0">
                          <a:latin typeface="Times New Roman" panose="02020603050405020304" pitchFamily="18" charset="0"/>
                          <a:ea typeface="宋体" panose="02010600030101010101" pitchFamily="2" charset="-122"/>
                        </a:rPr>
                        <a:t>结合深度摄像头和嵌入式系统实现室内盲人视觉辅助</a:t>
                      </a:r>
                      <a:endParaRPr lang="en-US" altLang="zh-CN" sz="1400" baseline="0" dirty="0">
                        <a:latin typeface="Times New Roman" panose="02020603050405020304" pitchFamily="18" charset="0"/>
                        <a:ea typeface="宋体" panose="02010600030101010101" pitchFamily="2" charset="-122"/>
                      </a:endParaRPr>
                    </a:p>
                    <a:p>
                      <a:r>
                        <a:rPr lang="en-US" altLang="zh-CN" sz="1400" baseline="0" dirty="0">
                          <a:latin typeface="Times New Roman" panose="02020603050405020304" pitchFamily="18" charset="0"/>
                          <a:ea typeface="宋体" panose="02010600030101010101" pitchFamily="2" charset="-122"/>
                        </a:rPr>
                        <a:t>Scientific Reports 2024.10 </a:t>
                      </a:r>
                      <a:r>
                        <a:rPr lang="zh-CN" altLang="en-US" sz="1400" baseline="0" dirty="0">
                          <a:latin typeface="Times New Roman" panose="02020603050405020304" pitchFamily="18" charset="0"/>
                          <a:ea typeface="宋体" panose="02010600030101010101" pitchFamily="2" charset="-122"/>
                        </a:rPr>
                        <a:t>三区</a:t>
                      </a:r>
                    </a:p>
                  </a:txBody>
                  <a:tcPr anchor="ctr">
                    <a:solidFill>
                      <a:schemeClr val="accent1">
                        <a:lumMod val="20000"/>
                        <a:lumOff val="80000"/>
                      </a:schemeClr>
                    </a:solidFill>
                  </a:tcPr>
                </a:tc>
                <a:tc>
                  <a:txBody>
                    <a:bodyPr/>
                    <a:lstStyle/>
                    <a:p>
                      <a:endParaRPr lang="zh-CN" altLang="en-US" baseline="0" dirty="0">
                        <a:latin typeface="Times New Roman" panose="02020603050405020304" pitchFamily="18" charset="0"/>
                        <a:ea typeface="宋体" panose="02010600030101010101" pitchFamily="2" charset="-122"/>
                      </a:endParaRPr>
                    </a:p>
                  </a:txBody>
                  <a:tcPr>
                    <a:solidFill>
                      <a:schemeClr val="accent1">
                        <a:lumMod val="20000"/>
                        <a:lumOff val="80000"/>
                      </a:schemeClr>
                    </a:solidFill>
                  </a:tcPr>
                </a:tc>
                <a:tc>
                  <a:txBody>
                    <a:bodyPr/>
                    <a:lstStyle/>
                    <a:p>
                      <a:pPr algn="just"/>
                      <a:r>
                        <a:rPr lang="zh-CN" altLang="en-US" sz="1600" baseline="0" dirty="0">
                          <a:latin typeface="Times New Roman" panose="02020603050405020304" pitchFamily="18" charset="0"/>
                          <a:ea typeface="宋体" panose="02010600030101010101" pitchFamily="2" charset="-122"/>
                        </a:rPr>
                        <a:t>通过</a:t>
                      </a:r>
                      <a:r>
                        <a:rPr lang="zh-CN" altLang="en-US" sz="1600" baseline="0" dirty="0">
                          <a:highlight>
                            <a:srgbClr val="FFFF00"/>
                          </a:highlight>
                          <a:latin typeface="Times New Roman" panose="02020603050405020304" pitchFamily="18" charset="0"/>
                          <a:ea typeface="宋体" panose="02010600030101010101" pitchFamily="2" charset="-122"/>
                        </a:rPr>
                        <a:t>语音输入</a:t>
                      </a:r>
                      <a:r>
                        <a:rPr lang="zh-CN" altLang="en-US" sz="1600" baseline="0" dirty="0">
                          <a:latin typeface="Times New Roman" panose="02020603050405020304" pitchFamily="18" charset="0"/>
                          <a:ea typeface="宋体" panose="02010600030101010101" pitchFamily="2" charset="-122"/>
                        </a:rPr>
                        <a:t>搜索到的物体，使用深度相机实现</a:t>
                      </a:r>
                      <a:r>
                        <a:rPr lang="zh-CN" altLang="en-US" sz="1600" baseline="0" dirty="0">
                          <a:highlight>
                            <a:srgbClr val="FFFF00"/>
                          </a:highlight>
                          <a:latin typeface="Times New Roman" panose="02020603050405020304" pitchFamily="18" charset="0"/>
                          <a:ea typeface="宋体" panose="02010600030101010101" pitchFamily="2" charset="-122"/>
                        </a:rPr>
                        <a:t>检测和测距</a:t>
                      </a:r>
                      <a:r>
                        <a:rPr lang="zh-CN" altLang="en-US" sz="1600" baseline="0" dirty="0">
                          <a:latin typeface="Times New Roman" panose="02020603050405020304" pitchFamily="18" charset="0"/>
                          <a:ea typeface="宋体" panose="02010600030101010101" pitchFamily="2" charset="-122"/>
                        </a:rPr>
                        <a:t>，通过</a:t>
                      </a:r>
                      <a:r>
                        <a:rPr lang="zh-CN" altLang="en-US" sz="1600" baseline="0" dirty="0">
                          <a:highlight>
                            <a:srgbClr val="FFFF00"/>
                          </a:highlight>
                          <a:latin typeface="Times New Roman" panose="02020603050405020304" pitchFamily="18" charset="0"/>
                          <a:ea typeface="宋体" panose="02010600030101010101" pitchFamily="2" charset="-122"/>
                        </a:rPr>
                        <a:t>语音播报</a:t>
                      </a:r>
                      <a:r>
                        <a:rPr lang="zh-CN" altLang="en-US" sz="1600" baseline="0" dirty="0">
                          <a:latin typeface="Times New Roman" panose="02020603050405020304" pitchFamily="18" charset="0"/>
                          <a:ea typeface="宋体" panose="02010600030101010101" pitchFamily="2" charset="-122"/>
                        </a:rPr>
                        <a:t>目标的具体距离，辅助视障人士寻找物体。</a:t>
                      </a:r>
                    </a:p>
                  </a:txBody>
                  <a:tcPr anchor="ctr">
                    <a:solidFill>
                      <a:schemeClr val="accent1">
                        <a:lumMod val="20000"/>
                        <a:lumOff val="80000"/>
                      </a:schemeClr>
                    </a:solidFill>
                  </a:tcPr>
                </a:tc>
                <a:tc>
                  <a:txBody>
                    <a:bodyPr/>
                    <a:lstStyle/>
                    <a:p>
                      <a:pPr algn="l"/>
                      <a:r>
                        <a:rPr lang="en-US" altLang="zh-CN" sz="1600" baseline="0" dirty="0">
                          <a:latin typeface="Times New Roman" panose="02020603050405020304" pitchFamily="18" charset="0"/>
                          <a:ea typeface="宋体" panose="02010600030101010101" pitchFamily="2" charset="-122"/>
                        </a:rPr>
                        <a:t>1.yolo</a:t>
                      </a:r>
                      <a:r>
                        <a:rPr lang="zh-CN" altLang="en-US" sz="1600" baseline="0" dirty="0">
                          <a:latin typeface="Times New Roman" panose="02020603050405020304" pitchFamily="18" charset="0"/>
                          <a:ea typeface="宋体" panose="02010600030101010101" pitchFamily="2" charset="-122"/>
                        </a:rPr>
                        <a:t>模块改进，涨点。</a:t>
                      </a:r>
                      <a:endParaRPr lang="en-US" altLang="zh-CN" sz="1600" baseline="0" dirty="0">
                        <a:latin typeface="Times New Roman" panose="02020603050405020304" pitchFamily="18" charset="0"/>
                        <a:ea typeface="宋体" panose="02010600030101010101" pitchFamily="2" charset="-122"/>
                      </a:endParaRPr>
                    </a:p>
                    <a:p>
                      <a:pPr algn="l"/>
                      <a:r>
                        <a:rPr lang="en-US" altLang="zh-CN" sz="1600" baseline="0" dirty="0">
                          <a:latin typeface="Times New Roman" panose="02020603050405020304" pitchFamily="18" charset="0"/>
                          <a:ea typeface="宋体" panose="02010600030101010101" pitchFamily="2" charset="-122"/>
                        </a:rPr>
                        <a:t>2.</a:t>
                      </a:r>
                      <a:r>
                        <a:rPr lang="zh-CN" altLang="en-US" sz="1600" baseline="0" dirty="0">
                          <a:latin typeface="Times New Roman" panose="02020603050405020304" pitchFamily="18" charset="0"/>
                          <a:ea typeface="宋体" panose="02010600030101010101" pitchFamily="2" charset="-122"/>
                        </a:rPr>
                        <a:t>语音提示视觉检测结果，多模态。</a:t>
                      </a:r>
                      <a:endParaRPr lang="en-US" altLang="zh-CN" sz="1600" baseline="0" dirty="0">
                        <a:latin typeface="Times New Roman" panose="02020603050405020304" pitchFamily="18" charset="0"/>
                        <a:ea typeface="宋体" panose="02010600030101010101" pitchFamily="2" charset="-122"/>
                      </a:endParaRPr>
                    </a:p>
                    <a:p>
                      <a:pPr algn="l"/>
                      <a:r>
                        <a:rPr lang="en-US" altLang="zh-CN" sz="1600" baseline="0" dirty="0">
                          <a:latin typeface="Times New Roman" panose="02020603050405020304" pitchFamily="18" charset="0"/>
                          <a:ea typeface="宋体" panose="02010600030101010101" pitchFamily="2" charset="-122"/>
                        </a:rPr>
                        <a:t>3.</a:t>
                      </a:r>
                      <a:r>
                        <a:rPr lang="zh-CN" altLang="en-US" sz="1600" baseline="0" dirty="0">
                          <a:latin typeface="Times New Roman" panose="02020603050405020304" pitchFamily="18" charset="0"/>
                          <a:ea typeface="宋体" panose="02010600030101010101" pitchFamily="2" charset="-122"/>
                        </a:rPr>
                        <a:t>集成到单片机，穿戴轻便。</a:t>
                      </a:r>
                    </a:p>
                  </a:txBody>
                  <a:tcPr anchor="ctr">
                    <a:solidFill>
                      <a:schemeClr val="accent1">
                        <a:lumMod val="20000"/>
                        <a:lumOff val="80000"/>
                      </a:schemeClr>
                    </a:solidFill>
                  </a:tcPr>
                </a:tc>
                <a:extLst>
                  <a:ext uri="{0D108BD9-81ED-4DB2-BD59-A6C34878D82A}">
                    <a16:rowId xmlns:a16="http://schemas.microsoft.com/office/drawing/2014/main" val="2505496293"/>
                  </a:ext>
                </a:extLst>
              </a:tr>
              <a:tr h="1804134">
                <a:tc>
                  <a:txBody>
                    <a:bodyPr/>
                    <a:lstStyle/>
                    <a:p>
                      <a:r>
                        <a:rPr lang="zh-CN" altLang="en-US" sz="1400" baseline="0" dirty="0">
                          <a:latin typeface="Times New Roman" panose="02020603050405020304" pitchFamily="18" charset="0"/>
                          <a:ea typeface="宋体" panose="02010600030101010101" pitchFamily="2" charset="-122"/>
                        </a:rPr>
                        <a:t>专为视障人士设计的跨模态学习可穿戴避障装置</a:t>
                      </a:r>
                      <a:endParaRPr lang="en-US" altLang="zh-CN" sz="1400" baseline="0" dirty="0">
                        <a:latin typeface="Times New Roman" panose="02020603050405020304" pitchFamily="18" charset="0"/>
                        <a:ea typeface="宋体" panose="02010600030101010101" pitchFamily="2" charset="-122"/>
                      </a:endParaRPr>
                    </a:p>
                    <a:p>
                      <a:r>
                        <a:rPr lang="en-US" altLang="zh-CN" sz="1400" baseline="0" dirty="0">
                          <a:latin typeface="Times New Roman" panose="02020603050405020304" pitchFamily="18" charset="0"/>
                          <a:ea typeface="宋体" panose="02010600030101010101" pitchFamily="2" charset="-122"/>
                        </a:rPr>
                        <a:t>Nat. Commun.</a:t>
                      </a:r>
                    </a:p>
                    <a:p>
                      <a:r>
                        <a:rPr lang="en-US" altLang="zh-CN" sz="1400" baseline="0" dirty="0">
                          <a:latin typeface="Times New Roman" panose="02020603050405020304" pitchFamily="18" charset="0"/>
                          <a:ea typeface="宋体" panose="02010600030101010101" pitchFamily="2" charset="-122"/>
                        </a:rPr>
                        <a:t>2025.3 </a:t>
                      </a:r>
                      <a:r>
                        <a:rPr lang="zh-CN" altLang="en-US" sz="1400" baseline="0" dirty="0">
                          <a:latin typeface="Times New Roman" panose="02020603050405020304" pitchFamily="18" charset="0"/>
                          <a:ea typeface="宋体" panose="02010600030101010101" pitchFamily="2" charset="-122"/>
                        </a:rPr>
                        <a:t>一区</a:t>
                      </a:r>
                      <a:endParaRPr lang="en-US" altLang="zh-CN" sz="1400" baseline="0" dirty="0">
                        <a:latin typeface="Times New Roman" panose="02020603050405020304" pitchFamily="18" charset="0"/>
                        <a:ea typeface="宋体" panose="02010600030101010101" pitchFamily="2" charset="-122"/>
                      </a:endParaRPr>
                    </a:p>
                  </a:txBody>
                  <a:tcPr anchor="ctr">
                    <a:solidFill>
                      <a:schemeClr val="accent1">
                        <a:lumMod val="20000"/>
                        <a:lumOff val="80000"/>
                      </a:schemeClr>
                    </a:solidFill>
                  </a:tcPr>
                </a:tc>
                <a:tc>
                  <a:txBody>
                    <a:bodyPr/>
                    <a:lstStyle/>
                    <a:p>
                      <a:endParaRPr lang="zh-CN" altLang="en-US" baseline="0">
                        <a:latin typeface="Times New Roman" panose="02020603050405020304" pitchFamily="18" charset="0"/>
                        <a:ea typeface="宋体" panose="02010600030101010101" pitchFamily="2" charset="-122"/>
                      </a:endParaRPr>
                    </a:p>
                  </a:txBody>
                  <a:tcPr>
                    <a:solidFill>
                      <a:schemeClr val="accent1">
                        <a:lumMod val="20000"/>
                        <a:lumOff val="80000"/>
                      </a:schemeClr>
                    </a:solidFill>
                  </a:tcPr>
                </a:tc>
                <a:tc>
                  <a:txBody>
                    <a:bodyPr/>
                    <a:lstStyle/>
                    <a:p>
                      <a:pPr algn="just"/>
                      <a:r>
                        <a:rPr lang="zh-CN" altLang="en-US" sz="1600" baseline="0" dirty="0">
                          <a:latin typeface="Times New Roman" panose="02020603050405020304" pitchFamily="18" charset="0"/>
                          <a:ea typeface="宋体" panose="02010600030101010101" pitchFamily="2" charset="-122"/>
                        </a:rPr>
                        <a:t>深度相机放于眼镜上收集数据，</a:t>
                      </a:r>
                      <a:r>
                        <a:rPr lang="zh-CN" altLang="en-US" sz="1600" baseline="0" dirty="0">
                          <a:highlight>
                            <a:srgbClr val="FFFF00"/>
                          </a:highlight>
                          <a:latin typeface="Times New Roman" panose="02020603050405020304" pitchFamily="18" charset="0"/>
                          <a:ea typeface="宋体" panose="02010600030101010101" pitchFamily="2" charset="-122"/>
                        </a:rPr>
                        <a:t>压缩</a:t>
                      </a:r>
                      <a:r>
                        <a:rPr lang="zh-CN" altLang="en-US" sz="1600" baseline="0" dirty="0">
                          <a:latin typeface="Times New Roman" panose="02020603050405020304" pitchFamily="18" charset="0"/>
                          <a:ea typeface="宋体" panose="02010600030101010101" pitchFamily="2" charset="-122"/>
                        </a:rPr>
                        <a:t>视频，通过</a:t>
                      </a:r>
                      <a:r>
                        <a:rPr lang="zh-CN" altLang="en-US" sz="1600" baseline="0" dirty="0">
                          <a:highlight>
                            <a:srgbClr val="FFFF00"/>
                          </a:highlight>
                          <a:latin typeface="Times New Roman" panose="02020603050405020304" pitchFamily="18" charset="0"/>
                          <a:ea typeface="宋体" panose="02010600030101010101" pitchFamily="2" charset="-122"/>
                        </a:rPr>
                        <a:t>无线传输</a:t>
                      </a:r>
                      <a:r>
                        <a:rPr lang="zh-CN" altLang="en-US" sz="1600" baseline="0" dirty="0">
                          <a:latin typeface="Times New Roman" panose="02020603050405020304" pitchFamily="18" charset="0"/>
                          <a:ea typeface="宋体" panose="02010600030101010101" pitchFamily="2" charset="-122"/>
                        </a:rPr>
                        <a:t>协议将压缩后的视频传输到手机。</a:t>
                      </a:r>
                    </a:p>
                    <a:p>
                      <a:pPr algn="just"/>
                      <a:r>
                        <a:rPr lang="zh-CN" altLang="en-US" sz="1600" baseline="0" dirty="0">
                          <a:latin typeface="Times New Roman" panose="02020603050405020304" pitchFamily="18" charset="0"/>
                          <a:ea typeface="宋体" panose="02010600030101010101" pitchFamily="2" charset="-122"/>
                        </a:rPr>
                        <a:t>手机执行跨模态</a:t>
                      </a:r>
                      <a:r>
                        <a:rPr lang="zh-CN" altLang="en-US" sz="1600" baseline="0" dirty="0">
                          <a:highlight>
                            <a:srgbClr val="FFFF00"/>
                          </a:highlight>
                          <a:latin typeface="Times New Roman" panose="02020603050405020304" pitchFamily="18" charset="0"/>
                          <a:ea typeface="宋体" panose="02010600030101010101" pitchFamily="2" charset="-122"/>
                        </a:rPr>
                        <a:t>障碍物检测</a:t>
                      </a:r>
                      <a:r>
                        <a:rPr lang="zh-CN" altLang="en-US" sz="1600" baseline="0" dirty="0">
                          <a:latin typeface="Times New Roman" panose="02020603050405020304" pitchFamily="18" charset="0"/>
                          <a:ea typeface="宋体" panose="02010600030101010101" pitchFamily="2" charset="-122"/>
                        </a:rPr>
                        <a:t>，相应的检测结果会触发听觉和触觉警报。</a:t>
                      </a:r>
                    </a:p>
                  </a:txBody>
                  <a:tcPr anchor="ctr">
                    <a:solidFill>
                      <a:schemeClr val="accent1">
                        <a:lumMod val="20000"/>
                        <a:lumOff val="80000"/>
                      </a:schemeClr>
                    </a:solidFill>
                  </a:tcPr>
                </a:tc>
                <a:tc>
                  <a:txBody>
                    <a:bodyPr/>
                    <a:lstStyle/>
                    <a:p>
                      <a:pPr algn="l"/>
                      <a:r>
                        <a:rPr lang="en-US" altLang="zh-CN" sz="1600" baseline="0" dirty="0">
                          <a:latin typeface="Times New Roman" panose="02020603050405020304" pitchFamily="18" charset="0"/>
                          <a:ea typeface="宋体" panose="02010600030101010101" pitchFamily="2" charset="-122"/>
                        </a:rPr>
                        <a:t>1.</a:t>
                      </a:r>
                      <a:r>
                        <a:rPr lang="zh-CN" altLang="en-US" sz="1600" baseline="0" dirty="0">
                          <a:latin typeface="Times New Roman" panose="02020603050405020304" pitchFamily="18" charset="0"/>
                          <a:ea typeface="宋体" panose="02010600030101010101" pitchFamily="2" charset="-122"/>
                        </a:rPr>
                        <a:t>视频压缩与无线传输算法</a:t>
                      </a:r>
                      <a:endParaRPr lang="en-US" altLang="zh-CN" sz="1600" baseline="0" dirty="0">
                        <a:latin typeface="Times New Roman" panose="02020603050405020304" pitchFamily="18" charset="0"/>
                        <a:ea typeface="宋体" panose="02010600030101010101" pitchFamily="2" charset="-122"/>
                      </a:endParaRPr>
                    </a:p>
                    <a:p>
                      <a:pPr algn="l"/>
                      <a:r>
                        <a:rPr lang="en-US" altLang="zh-CN" sz="1600" baseline="0" dirty="0">
                          <a:latin typeface="Times New Roman" panose="02020603050405020304" pitchFamily="18" charset="0"/>
                          <a:ea typeface="宋体" panose="02010600030101010101" pitchFamily="2" charset="-122"/>
                        </a:rPr>
                        <a:t>2.yolov5+transformer</a:t>
                      </a:r>
                    </a:p>
                    <a:p>
                      <a:pPr algn="l"/>
                      <a:r>
                        <a:rPr lang="en-US" altLang="zh-CN" sz="1600" baseline="0" dirty="0">
                          <a:latin typeface="Times New Roman" panose="02020603050405020304" pitchFamily="18" charset="0"/>
                          <a:ea typeface="宋体" panose="02010600030101010101" pitchFamily="2" charset="-122"/>
                        </a:rPr>
                        <a:t>3.</a:t>
                      </a:r>
                      <a:r>
                        <a:rPr lang="zh-CN" altLang="en-US" sz="1600" baseline="0" dirty="0">
                          <a:latin typeface="Times New Roman" panose="02020603050405020304" pitchFamily="18" charset="0"/>
                          <a:ea typeface="宋体" panose="02010600030101010101" pitchFamily="2" charset="-122"/>
                        </a:rPr>
                        <a:t>触觉提示，语音提示</a:t>
                      </a:r>
                    </a:p>
                  </a:txBody>
                  <a:tcPr anchor="ctr">
                    <a:solidFill>
                      <a:schemeClr val="accent1">
                        <a:lumMod val="20000"/>
                        <a:lumOff val="80000"/>
                      </a:schemeClr>
                    </a:solidFill>
                  </a:tcPr>
                </a:tc>
                <a:extLst>
                  <a:ext uri="{0D108BD9-81ED-4DB2-BD59-A6C34878D82A}">
                    <a16:rowId xmlns:a16="http://schemas.microsoft.com/office/drawing/2014/main" val="2653700957"/>
                  </a:ext>
                </a:extLst>
              </a:tr>
            </a:tbl>
          </a:graphicData>
        </a:graphic>
      </p:graphicFrame>
      <p:grpSp>
        <p:nvGrpSpPr>
          <p:cNvPr id="166" name="组合 165">
            <a:extLst>
              <a:ext uri="{FF2B5EF4-FFF2-40B4-BE49-F238E27FC236}">
                <a16:creationId xmlns:a16="http://schemas.microsoft.com/office/drawing/2014/main" id="{5DD1B6C5-6ABF-5720-D35B-761948429E5D}"/>
              </a:ext>
            </a:extLst>
          </p:cNvPr>
          <p:cNvGrpSpPr/>
          <p:nvPr/>
        </p:nvGrpSpPr>
        <p:grpSpPr>
          <a:xfrm>
            <a:off x="3149039" y="1968882"/>
            <a:ext cx="2052980" cy="3076824"/>
            <a:chOff x="2190697" y="1614002"/>
            <a:chExt cx="2052980" cy="3076824"/>
          </a:xfrm>
        </p:grpSpPr>
        <p:pic>
          <p:nvPicPr>
            <p:cNvPr id="163" name="图片 162">
              <a:extLst>
                <a:ext uri="{FF2B5EF4-FFF2-40B4-BE49-F238E27FC236}">
                  <a16:creationId xmlns:a16="http://schemas.microsoft.com/office/drawing/2014/main" id="{E1F1F2BF-4FCB-0058-1BBC-BB8F2763C0D3}"/>
                </a:ext>
              </a:extLst>
            </p:cNvPr>
            <p:cNvPicPr>
              <a:picLocks noChangeAspect="1"/>
            </p:cNvPicPr>
            <p:nvPr/>
          </p:nvPicPr>
          <p:blipFill>
            <a:blip r:embed="rId3"/>
            <a:srcRect l="2390" r="42009" b="17949"/>
            <a:stretch/>
          </p:blipFill>
          <p:spPr>
            <a:xfrm>
              <a:off x="2190697" y="1614002"/>
              <a:ext cx="2052979" cy="1331188"/>
            </a:xfrm>
            <a:prstGeom prst="rect">
              <a:avLst/>
            </a:prstGeom>
          </p:spPr>
        </p:pic>
        <p:pic>
          <p:nvPicPr>
            <p:cNvPr id="165" name="图片 164">
              <a:extLst>
                <a:ext uri="{FF2B5EF4-FFF2-40B4-BE49-F238E27FC236}">
                  <a16:creationId xmlns:a16="http://schemas.microsoft.com/office/drawing/2014/main" id="{A9AD58FA-59ED-019C-C06E-3C5BA4DEFC89}"/>
                </a:ext>
              </a:extLst>
            </p:cNvPr>
            <p:cNvPicPr>
              <a:picLocks noChangeAspect="1"/>
            </p:cNvPicPr>
            <p:nvPr/>
          </p:nvPicPr>
          <p:blipFill>
            <a:blip r:embed="rId4"/>
            <a:srcRect r="54852"/>
            <a:stretch/>
          </p:blipFill>
          <p:spPr>
            <a:xfrm>
              <a:off x="2190698" y="3407544"/>
              <a:ext cx="2052979" cy="1283282"/>
            </a:xfrm>
            <a:prstGeom prst="rect">
              <a:avLst/>
            </a:prstGeom>
          </p:spPr>
        </p:pic>
      </p:grpSp>
    </p:spTree>
    <p:extLst>
      <p:ext uri="{BB962C8B-B14F-4D97-AF65-F5344CB8AC3E}">
        <p14:creationId xmlns:p14="http://schemas.microsoft.com/office/powerpoint/2010/main" val="1261642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145E1-DA8E-BD05-F14E-D697471C7367}"/>
            </a:ext>
          </a:extLst>
        </p:cNvPr>
        <p:cNvGrpSpPr/>
        <p:nvPr/>
      </p:nvGrpSpPr>
      <p:grpSpPr>
        <a:xfrm>
          <a:off x="0" y="0"/>
          <a:ext cx="0" cy="0"/>
          <a:chOff x="0" y="0"/>
          <a:chExt cx="0" cy="0"/>
        </a:xfrm>
      </p:grpSpPr>
      <p:sp>
        <p:nvSpPr>
          <p:cNvPr id="7" name="矩形 6">
            <a:extLst>
              <a:ext uri="{FF2B5EF4-FFF2-40B4-BE49-F238E27FC236}">
                <a16:creationId xmlns:a16="http://schemas.microsoft.com/office/drawing/2014/main" id="{FB56B657-AC72-969D-927E-048B87DA12BB}"/>
              </a:ext>
            </a:extLst>
          </p:cNvPr>
          <p:cNvSpPr/>
          <p:nvPr/>
        </p:nvSpPr>
        <p:spPr>
          <a:xfrm>
            <a:off x="0" y="0"/>
            <a:ext cx="12192000" cy="6858000"/>
          </a:xfrm>
          <a:prstGeom prst="rect">
            <a:avLst/>
          </a:prstGeom>
          <a:solidFill>
            <a:srgbClr val="F9F9F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 name="矩形 3">
            <a:extLst>
              <a:ext uri="{FF2B5EF4-FFF2-40B4-BE49-F238E27FC236}">
                <a16:creationId xmlns:a16="http://schemas.microsoft.com/office/drawing/2014/main" id="{6579399C-CDCC-1657-12D4-7D7B2B7F8BF1}"/>
              </a:ext>
            </a:extLst>
          </p:cNvPr>
          <p:cNvSpPr/>
          <p:nvPr/>
        </p:nvSpPr>
        <p:spPr>
          <a:xfrm>
            <a:off x="0" y="3429000"/>
            <a:ext cx="12192000" cy="3429000"/>
          </a:xfrm>
          <a:prstGeom prst="rect">
            <a:avLst/>
          </a:prstGeom>
          <a:solidFill>
            <a:srgbClr val="1054A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矩形: 圆角 7">
            <a:extLst>
              <a:ext uri="{FF2B5EF4-FFF2-40B4-BE49-F238E27FC236}">
                <a16:creationId xmlns:a16="http://schemas.microsoft.com/office/drawing/2014/main" id="{641D3091-CE43-4999-4203-535D047E3B81}"/>
              </a:ext>
            </a:extLst>
          </p:cNvPr>
          <p:cNvSpPr/>
          <p:nvPr/>
        </p:nvSpPr>
        <p:spPr>
          <a:xfrm>
            <a:off x="130969" y="327414"/>
            <a:ext cx="11930062" cy="6419850"/>
          </a:xfrm>
          <a:prstGeom prst="roundRect">
            <a:avLst>
              <a:gd name="adj" fmla="val 2800"/>
            </a:avLst>
          </a:prstGeom>
          <a:solidFill>
            <a:schemeClr val="bg1"/>
          </a:solidFill>
          <a:ln>
            <a:noFill/>
          </a:ln>
          <a:effectLst>
            <a:outerShdw blurRad="190500" algn="ctr" rotWithShape="0">
              <a:schemeClr val="tx1">
                <a:lumMod val="65000"/>
                <a:lumOff val="35000"/>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2" name="图片 1">
            <a:extLst>
              <a:ext uri="{FF2B5EF4-FFF2-40B4-BE49-F238E27FC236}">
                <a16:creationId xmlns:a16="http://schemas.microsoft.com/office/drawing/2014/main" id="{DEAC18ED-470B-E884-8025-3961C1EC1216}"/>
              </a:ext>
            </a:extLst>
          </p:cNvPr>
          <p:cNvPicPr>
            <a:picLocks noChangeAspect="1"/>
          </p:cNvPicPr>
          <p:nvPr/>
        </p:nvPicPr>
        <p:blipFill>
          <a:blip r:embed="rId5">
            <a:extLst>
              <a:ext uri="{28A0092B-C50C-407E-A947-70E740481C1C}">
                <a14:useLocalDpi xmlns:a14="http://schemas.microsoft.com/office/drawing/2010/main" val="0"/>
              </a:ext>
            </a:extLst>
          </a:blip>
          <a:srcRect t="5120" b="47405"/>
          <a:stretch/>
        </p:blipFill>
        <p:spPr>
          <a:xfrm>
            <a:off x="1027591" y="1295700"/>
            <a:ext cx="2481246" cy="2604608"/>
          </a:xfrm>
          <a:prstGeom prst="rect">
            <a:avLst/>
          </a:prstGeom>
        </p:spPr>
      </p:pic>
      <p:pic>
        <p:nvPicPr>
          <p:cNvPr id="3" name="图片 2">
            <a:extLst>
              <a:ext uri="{FF2B5EF4-FFF2-40B4-BE49-F238E27FC236}">
                <a16:creationId xmlns:a16="http://schemas.microsoft.com/office/drawing/2014/main" id="{DF1DF2EB-9137-E527-837C-AB503DB4CAA0}"/>
              </a:ext>
            </a:extLst>
          </p:cNvPr>
          <p:cNvPicPr>
            <a:picLocks noChangeAspect="1"/>
          </p:cNvPicPr>
          <p:nvPr/>
        </p:nvPicPr>
        <p:blipFill>
          <a:blip r:embed="rId6"/>
          <a:stretch>
            <a:fillRect/>
          </a:stretch>
        </p:blipFill>
        <p:spPr>
          <a:xfrm>
            <a:off x="1027591" y="3890665"/>
            <a:ext cx="2481245" cy="2481245"/>
          </a:xfrm>
          <a:prstGeom prst="rect">
            <a:avLst/>
          </a:prstGeom>
        </p:spPr>
      </p:pic>
      <p:sp>
        <p:nvSpPr>
          <p:cNvPr id="5" name="文本框 4">
            <a:extLst>
              <a:ext uri="{FF2B5EF4-FFF2-40B4-BE49-F238E27FC236}">
                <a16:creationId xmlns:a16="http://schemas.microsoft.com/office/drawing/2014/main" id="{0953F359-B610-49E7-A63C-FF771E78516C}"/>
              </a:ext>
            </a:extLst>
          </p:cNvPr>
          <p:cNvSpPr txBox="1"/>
          <p:nvPr/>
        </p:nvSpPr>
        <p:spPr>
          <a:xfrm>
            <a:off x="333921" y="486090"/>
            <a:ext cx="4270264" cy="461665"/>
          </a:xfrm>
          <a:prstGeom prst="rect">
            <a:avLst/>
          </a:prstGeom>
          <a:solidFill>
            <a:srgbClr val="1054A9"/>
          </a:solidFill>
          <a:ln>
            <a:noFill/>
          </a:ln>
          <a:effectLst>
            <a:outerShdw blurRad="50800" dist="38100" dir="2700000" algn="tl" rotWithShape="0">
              <a:prstClr val="black">
                <a:alpha val="40000"/>
              </a:prstClr>
            </a:outerShdw>
          </a:effectLst>
        </p:spPr>
        <p:txBody>
          <a:bodyPr wrap="square">
            <a:spAutoFit/>
          </a:bodyPr>
          <a:lstStyle/>
          <a:p>
            <a:pPr algn="ctr">
              <a:spcBef>
                <a:spcPts val="600"/>
              </a:spcBef>
              <a:spcAft>
                <a:spcPts val="600"/>
              </a:spcAft>
            </a:pPr>
            <a:r>
              <a:rPr lang="zh-CN" altLang="en-US" sz="2400" b="1" i="0" dirty="0">
                <a:solidFill>
                  <a:schemeClr val="bg1"/>
                </a:solidFill>
                <a:latin typeface="微软雅黑" panose="020B0503020204020204" pitchFamily="34" charset="-122"/>
                <a:ea typeface="微软雅黑" panose="020B0503020204020204" pitchFamily="34" charset="-122"/>
                <a:sym typeface="+mn-ea"/>
              </a:rPr>
              <a:t>现有产品：信安智囊</a:t>
            </a:r>
            <a:r>
              <a:rPr lang="zh-CN" altLang="en-US" sz="2400" b="1" i="0" dirty="0">
                <a:solidFill>
                  <a:srgbClr val="FFC000"/>
                </a:solidFill>
                <a:latin typeface="微软雅黑" panose="020B0503020204020204" pitchFamily="34" charset="-122"/>
                <a:ea typeface="微软雅黑" panose="020B0503020204020204" pitchFamily="34" charset="-122"/>
                <a:sym typeface="+mn-ea"/>
              </a:rPr>
              <a:t>防摔马甲</a:t>
            </a:r>
            <a:endParaRPr lang="zh-CN" altLang="en-US" sz="2400" b="1" i="0" dirty="0">
              <a:solidFill>
                <a:srgbClr val="FFC000"/>
              </a:solidFill>
              <a:latin typeface="微软雅黑" panose="020B0503020204020204" pitchFamily="34" charset="-122"/>
              <a:ea typeface="微软雅黑" panose="020B0503020204020204" pitchFamily="34" charset="-122"/>
            </a:endParaRPr>
          </a:p>
        </p:txBody>
      </p:sp>
      <p:pic>
        <p:nvPicPr>
          <p:cNvPr id="6" name="6d0c368e2fb1ed1743f4d8502b6fdd42">
            <a:hlinkClick r:id="" action="ppaction://media"/>
            <a:extLst>
              <a:ext uri="{FF2B5EF4-FFF2-40B4-BE49-F238E27FC236}">
                <a16:creationId xmlns:a16="http://schemas.microsoft.com/office/drawing/2014/main" id="{BEE4F9E2-0EBF-5C0E-98BC-3E22532373C1}"/>
              </a:ext>
            </a:extLst>
          </p:cNvPr>
          <p:cNvPicPr>
            <a:picLocks noChangeAspect="1"/>
          </p:cNvPicPr>
          <p:nvPr>
            <a:videoFile r:link="rId1"/>
            <p:extLst>
              <p:ext uri="{DAA4B4D4-6D71-4841-9C94-3DE7FCFB9230}">
                <p14:media xmlns:p14="http://schemas.microsoft.com/office/powerpoint/2010/main" r:embed="rId2">
                  <p14:trim st="3430" end="2727"/>
                </p14:media>
              </p:ext>
            </p:extLst>
          </p:nvPr>
        </p:nvPicPr>
        <p:blipFill>
          <a:blip r:embed="rId7"/>
          <a:srcRect l="16916" t="20355" r="17832" b="28951"/>
          <a:stretch>
            <a:fillRect/>
          </a:stretch>
        </p:blipFill>
        <p:spPr>
          <a:xfrm>
            <a:off x="4076965" y="1767007"/>
            <a:ext cx="2912653" cy="3823807"/>
          </a:xfrm>
          <a:prstGeom prst="rect">
            <a:avLst/>
          </a:prstGeom>
        </p:spPr>
      </p:pic>
      <p:sp>
        <p:nvSpPr>
          <p:cNvPr id="10" name="文本框 9">
            <a:extLst>
              <a:ext uri="{FF2B5EF4-FFF2-40B4-BE49-F238E27FC236}">
                <a16:creationId xmlns:a16="http://schemas.microsoft.com/office/drawing/2014/main" id="{04AA342A-FB55-6754-F074-99CD8EA6220B}"/>
              </a:ext>
            </a:extLst>
          </p:cNvPr>
          <p:cNvSpPr txBox="1"/>
          <p:nvPr/>
        </p:nvSpPr>
        <p:spPr>
          <a:xfrm>
            <a:off x="7705209" y="2011787"/>
            <a:ext cx="3668903" cy="3334246"/>
          </a:xfrm>
          <a:prstGeom prst="rect">
            <a:avLst/>
          </a:prstGeom>
          <a:noFill/>
        </p:spPr>
        <p:txBody>
          <a:bodyPr wrap="square">
            <a:spAutoFit/>
          </a:bodyPr>
          <a:lstStyle/>
          <a:p>
            <a:pPr indent="457200" algn="just">
              <a:lnSpc>
                <a:spcPct val="130000"/>
              </a:lnSpc>
            </a:pPr>
            <a:r>
              <a:rPr lang="zh-CN" altLang="en-US" dirty="0">
                <a:latin typeface="微软雅黑" panose="020B0503020204020204" pitchFamily="34" charset="-122"/>
                <a:ea typeface="微软雅黑" panose="020B0503020204020204" pitchFamily="34" charset="-122"/>
              </a:rPr>
              <a:t>实时监测</a:t>
            </a:r>
            <a:r>
              <a:rPr lang="zh-CN" altLang="en-US" dirty="0">
                <a:solidFill>
                  <a:srgbClr val="234786"/>
                </a:solidFill>
                <a:latin typeface="微软雅黑" panose="020B0503020204020204" pitchFamily="34" charset="-122"/>
                <a:ea typeface="微软雅黑" panose="020B0503020204020204" pitchFamily="34" charset="-122"/>
              </a:rPr>
              <a:t>加速度，角速度</a:t>
            </a:r>
            <a:r>
              <a:rPr lang="zh-CN" altLang="en-US" dirty="0">
                <a:latin typeface="微软雅黑" panose="020B0503020204020204" pitchFamily="34" charset="-122"/>
                <a:ea typeface="微软雅黑" panose="020B0503020204020204" pitchFamily="34" charset="-122"/>
              </a:rPr>
              <a:t>变化，与预设的额定值比较。</a:t>
            </a:r>
            <a:endParaRPr lang="en-US" altLang="zh-CN" dirty="0">
              <a:latin typeface="微软雅黑" panose="020B0503020204020204" pitchFamily="34" charset="-122"/>
              <a:ea typeface="微软雅黑" panose="020B0503020204020204" pitchFamily="34" charset="-122"/>
            </a:endParaRPr>
          </a:p>
          <a:p>
            <a:pPr indent="457200" algn="just">
              <a:lnSpc>
                <a:spcPct val="130000"/>
              </a:lnSpc>
            </a:pPr>
            <a:r>
              <a:rPr lang="zh-CN" altLang="en-US" dirty="0">
                <a:latin typeface="微软雅黑" panose="020B0503020204020204" pitchFamily="34" charset="-122"/>
                <a:ea typeface="微软雅黑" panose="020B0503020204020204" pitchFamily="34" charset="-122"/>
              </a:rPr>
              <a:t>若</a:t>
            </a:r>
            <a:r>
              <a:rPr lang="zh-CN" altLang="en-US" dirty="0">
                <a:solidFill>
                  <a:srgbClr val="234786"/>
                </a:solidFill>
                <a:latin typeface="微软雅黑" panose="020B0503020204020204" pitchFamily="34" charset="-122"/>
                <a:ea typeface="微软雅黑" panose="020B0503020204020204" pitchFamily="34" charset="-122"/>
              </a:rPr>
              <a:t>持续超出</a:t>
            </a:r>
            <a:r>
              <a:rPr lang="zh-CN" altLang="en-US" dirty="0">
                <a:latin typeface="微软雅黑" panose="020B0503020204020204" pitchFamily="34" charset="-122"/>
                <a:ea typeface="微软雅黑" panose="020B0503020204020204" pitchFamily="34" charset="-122"/>
              </a:rPr>
              <a:t>额定跌倒数值若干毫秒，则判定为将要跌倒，需要防护服的保护。</a:t>
            </a:r>
            <a:endParaRPr lang="en-US" altLang="zh-CN" dirty="0">
              <a:latin typeface="微软雅黑" panose="020B0503020204020204" pitchFamily="34" charset="-122"/>
              <a:ea typeface="微软雅黑" panose="020B0503020204020204" pitchFamily="34" charset="-122"/>
            </a:endParaRPr>
          </a:p>
          <a:p>
            <a:pPr indent="457200" algn="just">
              <a:lnSpc>
                <a:spcPct val="130000"/>
              </a:lnSpc>
            </a:pPr>
            <a:r>
              <a:rPr lang="zh-CN" altLang="en-US" dirty="0">
                <a:latin typeface="微软雅黑" panose="020B0503020204020204" pitchFamily="34" charset="-122"/>
                <a:ea typeface="微软雅黑" panose="020B0503020204020204" pitchFamily="34" charset="-122"/>
              </a:rPr>
              <a:t>触发电磁阀开通，高压气瓶内的压缩气体由于压强瞬间喷进防护服主体，气囊瞬间鼓起罩护在使用者的身体上</a:t>
            </a:r>
            <a:r>
              <a:rPr lang="zh-CN" altLang="en-US" sz="2000" dirty="0">
                <a:latin typeface="微软雅黑" panose="020B0503020204020204" pitchFamily="34" charset="-122"/>
                <a:ea typeface="微软雅黑" panose="020B0503020204020204" pitchFamily="34" charset="-122"/>
              </a:rPr>
              <a:t>。</a:t>
            </a:r>
          </a:p>
        </p:txBody>
      </p:sp>
      <p:sp>
        <p:nvSpPr>
          <p:cNvPr id="13" name="文本框 12">
            <a:extLst>
              <a:ext uri="{FF2B5EF4-FFF2-40B4-BE49-F238E27FC236}">
                <a16:creationId xmlns:a16="http://schemas.microsoft.com/office/drawing/2014/main" id="{CBBC6580-B1F5-5123-8E73-8A1283E781F0}"/>
              </a:ext>
            </a:extLst>
          </p:cNvPr>
          <p:cNvSpPr txBox="1"/>
          <p:nvPr/>
        </p:nvSpPr>
        <p:spPr>
          <a:xfrm>
            <a:off x="4076965" y="1366897"/>
            <a:ext cx="2912653" cy="400110"/>
          </a:xfrm>
          <a:prstGeom prst="rect">
            <a:avLst/>
          </a:prstGeom>
          <a:solidFill>
            <a:srgbClr val="1054A9"/>
          </a:solidFill>
        </p:spPr>
        <p:txBody>
          <a:bodyPr wrap="square">
            <a:spAutoFit/>
          </a:bodyPr>
          <a:lstStyle/>
          <a:p>
            <a:pPr marL="342900" indent="-342900" algn="just">
              <a:buFont typeface="Wingdings" panose="05000000000000000000" pitchFamily="2" charset="2"/>
              <a:buChar char="Ø"/>
            </a:pPr>
            <a:r>
              <a:rPr lang="zh-CN" altLang="en-US" sz="2000" b="1" dirty="0">
                <a:solidFill>
                  <a:schemeClr val="bg1"/>
                </a:solidFill>
                <a:latin typeface="微软雅黑" panose="020B0503020204020204" pitchFamily="34" charset="-122"/>
                <a:ea typeface="微软雅黑" panose="020B0503020204020204" pitchFamily="34" charset="-122"/>
              </a:rPr>
              <a:t>视频</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4" name="Rounded Rectangle 12">
            <a:extLst>
              <a:ext uri="{FF2B5EF4-FFF2-40B4-BE49-F238E27FC236}">
                <a16:creationId xmlns:a16="http://schemas.microsoft.com/office/drawing/2014/main" id="{01E9EB3A-6D13-2444-AC19-52A0B356BFAE}"/>
              </a:ext>
            </a:extLst>
          </p:cNvPr>
          <p:cNvSpPr/>
          <p:nvPr/>
        </p:nvSpPr>
        <p:spPr>
          <a:xfrm>
            <a:off x="7636092" y="1767007"/>
            <a:ext cx="3935728" cy="3823808"/>
          </a:xfrm>
          <a:prstGeom prst="roundRect">
            <a:avLst>
              <a:gd name="adj" fmla="val 0"/>
            </a:avLst>
          </a:prstGeom>
          <a:noFill/>
          <a:ln w="28575" cap="flat">
            <a:solidFill>
              <a:srgbClr val="234786"/>
            </a:solidFill>
            <a:prstDash val="sysDash"/>
            <a:miter lim="800000"/>
          </a:ln>
          <a:effectLst/>
          <a:scene3d>
            <a:camera prst="orthographicFront">
              <a:rot lat="0" lon="0" rev="0"/>
            </a:camera>
            <a:lightRig rig="threePt" dir="t">
              <a:rot lat="0" lon="0" rev="1200000"/>
            </a:lightRig>
          </a:scene3d>
          <a:sp3d/>
        </p:spPr>
        <p:txBody>
          <a:bodyPr rtlCol="0" anchor="ctr"/>
          <a:lstStyle/>
          <a:p>
            <a:pPr defTabSz="609585">
              <a:defRPr/>
            </a:pPr>
            <a:endParaRPr lang="zh-CN" altLang="en-US" sz="2400" kern="0" dirty="0">
              <a:solidFill>
                <a:srgbClr val="0070C0"/>
              </a:solidFill>
              <a:latin typeface="Calibri"/>
              <a:ea typeface="等线"/>
            </a:endParaRPr>
          </a:p>
        </p:txBody>
      </p:sp>
      <p:sp>
        <p:nvSpPr>
          <p:cNvPr id="11" name="文本框 10">
            <a:extLst>
              <a:ext uri="{FF2B5EF4-FFF2-40B4-BE49-F238E27FC236}">
                <a16:creationId xmlns:a16="http://schemas.microsoft.com/office/drawing/2014/main" id="{7694959E-D920-4524-C412-A1474FE8AC7E}"/>
              </a:ext>
            </a:extLst>
          </p:cNvPr>
          <p:cNvSpPr txBox="1"/>
          <p:nvPr/>
        </p:nvSpPr>
        <p:spPr>
          <a:xfrm>
            <a:off x="7636092" y="1366898"/>
            <a:ext cx="3935727" cy="400110"/>
          </a:xfrm>
          <a:prstGeom prst="rect">
            <a:avLst/>
          </a:prstGeom>
          <a:solidFill>
            <a:srgbClr val="1054A9"/>
          </a:solidFill>
        </p:spPr>
        <p:txBody>
          <a:bodyPr wrap="square">
            <a:spAutoFit/>
          </a:bodyPr>
          <a:lstStyle/>
          <a:p>
            <a:pPr marL="342900" indent="-342900" algn="just">
              <a:buFont typeface="Wingdings" panose="05000000000000000000" pitchFamily="2" charset="2"/>
              <a:buChar char="Ø"/>
            </a:pPr>
            <a:r>
              <a:rPr lang="zh-CN" altLang="en-US" sz="2000" b="1" dirty="0">
                <a:solidFill>
                  <a:schemeClr val="bg1"/>
                </a:solidFill>
                <a:latin typeface="微软雅黑" panose="020B0503020204020204" pitchFamily="34" charset="-122"/>
                <a:ea typeface="微软雅黑" panose="020B0503020204020204" pitchFamily="34" charset="-122"/>
              </a:rPr>
              <a:t>气囊马甲原理</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963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8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0" mute="1">
                <p:cTn id="12" repeatCount="indefinite"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1BD3-9F01-B3E3-6847-F1072642C717}"/>
            </a:ext>
          </a:extLst>
        </p:cNvPr>
        <p:cNvGrpSpPr/>
        <p:nvPr/>
      </p:nvGrpSpPr>
      <p:grpSpPr>
        <a:xfrm>
          <a:off x="0" y="0"/>
          <a:ext cx="0" cy="0"/>
          <a:chOff x="0" y="0"/>
          <a:chExt cx="0" cy="0"/>
        </a:xfrm>
      </p:grpSpPr>
      <p:sp>
        <p:nvSpPr>
          <p:cNvPr id="7" name="矩形 6">
            <a:extLst>
              <a:ext uri="{FF2B5EF4-FFF2-40B4-BE49-F238E27FC236}">
                <a16:creationId xmlns:a16="http://schemas.microsoft.com/office/drawing/2014/main" id="{27B180A0-31BC-1D85-C931-CC77DFF69056}"/>
              </a:ext>
            </a:extLst>
          </p:cNvPr>
          <p:cNvSpPr/>
          <p:nvPr/>
        </p:nvSpPr>
        <p:spPr>
          <a:xfrm>
            <a:off x="0" y="0"/>
            <a:ext cx="12192000" cy="6858000"/>
          </a:xfrm>
          <a:prstGeom prst="rect">
            <a:avLst/>
          </a:prstGeom>
          <a:solidFill>
            <a:srgbClr val="F9F9F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 name="矩形 3">
            <a:extLst>
              <a:ext uri="{FF2B5EF4-FFF2-40B4-BE49-F238E27FC236}">
                <a16:creationId xmlns:a16="http://schemas.microsoft.com/office/drawing/2014/main" id="{A3F1A2BA-62EB-DFF9-A84A-098053470419}"/>
              </a:ext>
            </a:extLst>
          </p:cNvPr>
          <p:cNvSpPr/>
          <p:nvPr/>
        </p:nvSpPr>
        <p:spPr>
          <a:xfrm>
            <a:off x="0" y="3429000"/>
            <a:ext cx="12192000" cy="3429000"/>
          </a:xfrm>
          <a:prstGeom prst="rect">
            <a:avLst/>
          </a:prstGeom>
          <a:solidFill>
            <a:srgbClr val="1054A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矩形: 圆角 7">
            <a:extLst>
              <a:ext uri="{FF2B5EF4-FFF2-40B4-BE49-F238E27FC236}">
                <a16:creationId xmlns:a16="http://schemas.microsoft.com/office/drawing/2014/main" id="{F30D3ECB-B229-3567-3844-4C099170A2FC}"/>
              </a:ext>
            </a:extLst>
          </p:cNvPr>
          <p:cNvSpPr/>
          <p:nvPr/>
        </p:nvSpPr>
        <p:spPr>
          <a:xfrm>
            <a:off x="130969" y="327414"/>
            <a:ext cx="11930062" cy="6419850"/>
          </a:xfrm>
          <a:prstGeom prst="roundRect">
            <a:avLst>
              <a:gd name="adj" fmla="val 2800"/>
            </a:avLst>
          </a:prstGeom>
          <a:solidFill>
            <a:schemeClr val="bg1"/>
          </a:solidFill>
          <a:ln>
            <a:noFill/>
          </a:ln>
          <a:effectLst>
            <a:outerShdw blurRad="190500" algn="ctr" rotWithShape="0">
              <a:schemeClr val="tx1">
                <a:lumMod val="65000"/>
                <a:lumOff val="35000"/>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pic>
        <p:nvPicPr>
          <p:cNvPr id="2" name="图片 1">
            <a:extLst>
              <a:ext uri="{FF2B5EF4-FFF2-40B4-BE49-F238E27FC236}">
                <a16:creationId xmlns:a16="http://schemas.microsoft.com/office/drawing/2014/main" id="{22FFEAE1-D49F-6A36-A5C7-60CAC4EBEAC4}"/>
              </a:ext>
            </a:extLst>
          </p:cNvPr>
          <p:cNvPicPr>
            <a:picLocks noChangeAspect="1"/>
          </p:cNvPicPr>
          <p:nvPr/>
        </p:nvPicPr>
        <p:blipFill>
          <a:blip r:embed="rId3"/>
          <a:stretch>
            <a:fillRect/>
          </a:stretch>
        </p:blipFill>
        <p:spPr>
          <a:xfrm>
            <a:off x="903537" y="1238516"/>
            <a:ext cx="6524673" cy="3971954"/>
          </a:xfrm>
          <a:prstGeom prst="rect">
            <a:avLst/>
          </a:prstGeom>
        </p:spPr>
      </p:pic>
      <p:pic>
        <p:nvPicPr>
          <p:cNvPr id="3" name="图片 2">
            <a:extLst>
              <a:ext uri="{FF2B5EF4-FFF2-40B4-BE49-F238E27FC236}">
                <a16:creationId xmlns:a16="http://schemas.microsoft.com/office/drawing/2014/main" id="{AFF99ED7-BBEB-045B-FB78-FE2CDB08E74E}"/>
              </a:ext>
            </a:extLst>
          </p:cNvPr>
          <p:cNvPicPr>
            <a:picLocks noChangeAspect="1"/>
          </p:cNvPicPr>
          <p:nvPr/>
        </p:nvPicPr>
        <p:blipFill>
          <a:blip r:embed="rId4"/>
          <a:stretch>
            <a:fillRect/>
          </a:stretch>
        </p:blipFill>
        <p:spPr>
          <a:xfrm>
            <a:off x="1388272" y="1993734"/>
            <a:ext cx="7951304" cy="2530919"/>
          </a:xfrm>
          <a:prstGeom prst="rect">
            <a:avLst/>
          </a:prstGeom>
        </p:spPr>
      </p:pic>
      <p:pic>
        <p:nvPicPr>
          <p:cNvPr id="5" name="图片 4">
            <a:extLst>
              <a:ext uri="{FF2B5EF4-FFF2-40B4-BE49-F238E27FC236}">
                <a16:creationId xmlns:a16="http://schemas.microsoft.com/office/drawing/2014/main" id="{8F4B0B64-D700-72D7-C412-91F0F1202A91}"/>
              </a:ext>
            </a:extLst>
          </p:cNvPr>
          <p:cNvPicPr>
            <a:picLocks noChangeAspect="1"/>
          </p:cNvPicPr>
          <p:nvPr/>
        </p:nvPicPr>
        <p:blipFill>
          <a:blip r:embed="rId5"/>
          <a:stretch>
            <a:fillRect/>
          </a:stretch>
        </p:blipFill>
        <p:spPr>
          <a:xfrm>
            <a:off x="2169604" y="3142119"/>
            <a:ext cx="8443062" cy="2254551"/>
          </a:xfrm>
          <a:prstGeom prst="rect">
            <a:avLst/>
          </a:prstGeom>
        </p:spPr>
      </p:pic>
      <p:pic>
        <p:nvPicPr>
          <p:cNvPr id="6" name="图片 5">
            <a:extLst>
              <a:ext uri="{FF2B5EF4-FFF2-40B4-BE49-F238E27FC236}">
                <a16:creationId xmlns:a16="http://schemas.microsoft.com/office/drawing/2014/main" id="{51142064-31D0-64E9-841F-B5FBD1B70CEE}"/>
              </a:ext>
            </a:extLst>
          </p:cNvPr>
          <p:cNvPicPr>
            <a:picLocks noChangeAspect="1"/>
          </p:cNvPicPr>
          <p:nvPr/>
        </p:nvPicPr>
        <p:blipFill>
          <a:blip r:embed="rId6"/>
          <a:stretch>
            <a:fillRect/>
          </a:stretch>
        </p:blipFill>
        <p:spPr>
          <a:xfrm>
            <a:off x="4401613" y="3827937"/>
            <a:ext cx="7184542" cy="2530918"/>
          </a:xfrm>
          <a:prstGeom prst="rect">
            <a:avLst/>
          </a:prstGeom>
        </p:spPr>
      </p:pic>
      <p:sp>
        <p:nvSpPr>
          <p:cNvPr id="10" name="文本框 9">
            <a:extLst>
              <a:ext uri="{FF2B5EF4-FFF2-40B4-BE49-F238E27FC236}">
                <a16:creationId xmlns:a16="http://schemas.microsoft.com/office/drawing/2014/main" id="{3B858CEF-F0D8-04F4-C2D7-0E365230CFD1}"/>
              </a:ext>
            </a:extLst>
          </p:cNvPr>
          <p:cNvSpPr txBox="1"/>
          <p:nvPr/>
        </p:nvSpPr>
        <p:spPr>
          <a:xfrm>
            <a:off x="451972" y="633410"/>
            <a:ext cx="2046770" cy="461665"/>
          </a:xfrm>
          <a:prstGeom prst="rect">
            <a:avLst/>
          </a:prstGeom>
          <a:solidFill>
            <a:srgbClr val="1054A9"/>
          </a:solidFill>
          <a:ln>
            <a:noFill/>
          </a:ln>
          <a:effectLst>
            <a:outerShdw blurRad="50800" dist="38100" dir="2700000" algn="tl" rotWithShape="0">
              <a:prstClr val="black">
                <a:alpha val="40000"/>
              </a:prstClr>
            </a:outerShdw>
          </a:effectLst>
        </p:spPr>
        <p:txBody>
          <a:bodyPr wrap="square">
            <a:spAutoFit/>
          </a:bodyPr>
          <a:lstStyle/>
          <a:p>
            <a:pPr algn="ctr">
              <a:spcBef>
                <a:spcPts val="600"/>
              </a:spcBef>
              <a:spcAft>
                <a:spcPts val="600"/>
              </a:spcAft>
            </a:pPr>
            <a:r>
              <a:rPr lang="zh-CN" altLang="en-US" sz="2400" b="1" i="0" dirty="0">
                <a:solidFill>
                  <a:schemeClr val="bg1"/>
                </a:solidFill>
                <a:latin typeface="微软雅黑" panose="020B0503020204020204" pitchFamily="34" charset="-122"/>
                <a:ea typeface="微软雅黑" panose="020B0503020204020204" pitchFamily="34" charset="-122"/>
              </a:rPr>
              <a:t>用户反馈</a:t>
            </a:r>
          </a:p>
        </p:txBody>
      </p:sp>
    </p:spTree>
    <p:extLst>
      <p:ext uri="{BB962C8B-B14F-4D97-AF65-F5344CB8AC3E}">
        <p14:creationId xmlns:p14="http://schemas.microsoft.com/office/powerpoint/2010/main" val="1052809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47EAF-09C6-E285-3172-B2C97D3DC995}"/>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157812A2-5AAF-7ED9-636A-C357FE3E85F4}"/>
              </a:ext>
            </a:extLst>
          </p:cNvPr>
          <p:cNvSpPr txBox="1"/>
          <p:nvPr/>
        </p:nvSpPr>
        <p:spPr>
          <a:xfrm>
            <a:off x="536028" y="441435"/>
            <a:ext cx="42377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浙江大学杨巍课题组</a:t>
            </a:r>
          </a:p>
        </p:txBody>
      </p:sp>
      <p:sp>
        <p:nvSpPr>
          <p:cNvPr id="8" name="文本框 7">
            <a:extLst>
              <a:ext uri="{FF2B5EF4-FFF2-40B4-BE49-F238E27FC236}">
                <a16:creationId xmlns:a16="http://schemas.microsoft.com/office/drawing/2014/main" id="{62A4F283-52C8-BC22-A997-B201414A023E}"/>
              </a:ext>
            </a:extLst>
          </p:cNvPr>
          <p:cNvSpPr txBox="1"/>
          <p:nvPr/>
        </p:nvSpPr>
        <p:spPr>
          <a:xfrm>
            <a:off x="536028" y="850504"/>
            <a:ext cx="704421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rPr>
              <a:t>基于肌肉协同作用的人机协同优化，实现个性化髋关节外骨骼控制</a:t>
            </a:r>
          </a:p>
        </p:txBody>
      </p:sp>
      <p:sp>
        <p:nvSpPr>
          <p:cNvPr id="3" name="文本框 2">
            <a:extLst>
              <a:ext uri="{FF2B5EF4-FFF2-40B4-BE49-F238E27FC236}">
                <a16:creationId xmlns:a16="http://schemas.microsoft.com/office/drawing/2014/main" id="{1CCF84E0-1C9D-25A3-2741-6339C1E4020C}"/>
              </a:ext>
            </a:extLst>
          </p:cNvPr>
          <p:cNvSpPr txBox="1"/>
          <p:nvPr/>
        </p:nvSpPr>
        <p:spPr>
          <a:xfrm>
            <a:off x="536028" y="1259573"/>
            <a:ext cx="7044214"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hlinkClick r:id="rId2"/>
              </a:rPr>
              <a:t>Muscle Synergy-Based </a:t>
            </a:r>
            <a:r>
              <a:rPr kumimoji="0" lang="en-US" altLang="zh-CN" sz="1800" b="0" i="0" u="none" strike="noStrike" kern="1200" cap="none" spc="0" normalizeH="0" baseline="0" noProof="0" dirty="0">
                <a:ln>
                  <a:noFill/>
                </a:ln>
                <a:solidFill>
                  <a:prstClr val="black"/>
                </a:solidFill>
                <a:effectLst/>
                <a:highlight>
                  <a:srgbClr val="FFFF00"/>
                </a:highlight>
                <a:uLnTx/>
                <a:uFillTx/>
                <a:latin typeface="Calibri"/>
                <a:ea typeface="微软雅黑" panose="020B0503020204020204" pitchFamily="34" charset="-122"/>
                <a:cs typeface="+mn-cs"/>
                <a:hlinkClick r:id="rId2"/>
              </a:rPr>
              <a:t>Human-in-the-Loop</a:t>
            </a: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hlinkClick r:id="rId2"/>
              </a:rPr>
              <a:t> Optimization for </a:t>
            </a:r>
            <a:r>
              <a:rPr kumimoji="0" lang="en-US" altLang="zh-CN" sz="1800" b="0" i="0" u="none" strike="noStrike" kern="1200" cap="none" spc="0" normalizeH="0" baseline="0" noProof="0" dirty="0">
                <a:ln>
                  <a:noFill/>
                </a:ln>
                <a:solidFill>
                  <a:prstClr val="black"/>
                </a:solidFill>
                <a:effectLst/>
                <a:highlight>
                  <a:srgbClr val="FFFF00"/>
                </a:highlight>
                <a:uLnTx/>
                <a:uFillTx/>
                <a:latin typeface="Calibri"/>
                <a:ea typeface="微软雅黑" panose="020B0503020204020204" pitchFamily="34" charset="-122"/>
                <a:cs typeface="+mn-cs"/>
                <a:hlinkClick r:id="rId2"/>
              </a:rPr>
              <a:t>Personalized </a:t>
            </a:r>
            <a:r>
              <a:rPr kumimoji="0" lang="en-US" altLang="zh-CN"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hlinkClick r:id="rId2"/>
              </a:rPr>
              <a:t>Hip Exoskeleton Control | IEEE Conference Publication | IEEE Xplore</a:t>
            </a: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6" name="文本框 5">
            <a:extLst>
              <a:ext uri="{FF2B5EF4-FFF2-40B4-BE49-F238E27FC236}">
                <a16:creationId xmlns:a16="http://schemas.microsoft.com/office/drawing/2014/main" id="{F9FA1605-6335-29F0-BC85-6916FFE68A05}"/>
              </a:ext>
            </a:extLst>
          </p:cNvPr>
          <p:cNvSpPr txBox="1"/>
          <p:nvPr/>
        </p:nvSpPr>
        <p:spPr>
          <a:xfrm>
            <a:off x="469082" y="1951672"/>
            <a:ext cx="6162946" cy="120032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Inter"/>
                <a:ea typeface="微软雅黑" panose="020B0503020204020204" pitchFamily="34" charset="-122"/>
                <a:cs typeface="+mn-cs"/>
              </a:rPr>
              <a:t>本文提出了一种基于肌肉协同的人机闭环优化（</a:t>
            </a:r>
            <a:r>
              <a:rPr kumimoji="0" lang="en-US" altLang="zh-CN" sz="1800" b="0" i="0" u="none" strike="noStrike" kern="1200" cap="none" spc="0" normalizeH="0" baseline="0" noProof="0" dirty="0">
                <a:ln>
                  <a:noFill/>
                </a:ln>
                <a:solidFill>
                  <a:prstClr val="black"/>
                </a:solidFill>
                <a:effectLst/>
                <a:uLnTx/>
                <a:uFillTx/>
                <a:latin typeface="Inter"/>
                <a:ea typeface="微软雅黑" panose="020B0503020204020204" pitchFamily="34" charset="-122"/>
                <a:cs typeface="+mn-cs"/>
              </a:rPr>
              <a:t>HIL</a:t>
            </a:r>
            <a:r>
              <a:rPr kumimoji="0" lang="zh-CN" altLang="en-US" sz="1800" b="0" i="0" u="none" strike="noStrike" kern="1200" cap="none" spc="0" normalizeH="0" baseline="0" noProof="0" dirty="0">
                <a:ln>
                  <a:noFill/>
                </a:ln>
                <a:solidFill>
                  <a:prstClr val="black"/>
                </a:solidFill>
                <a:effectLst/>
                <a:uLnTx/>
                <a:uFillTx/>
                <a:latin typeface="Inter"/>
                <a:ea typeface="微软雅黑" panose="020B0503020204020204" pitchFamily="34" charset="-122"/>
                <a:cs typeface="+mn-cs"/>
              </a:rPr>
              <a:t>）框架，用于个性化髋关节外骨骼控制，使行走更接近自然步态。</a:t>
            </a:r>
            <a:endParaRPr kumimoji="0" lang="en-US" altLang="zh-CN" sz="1800" b="0" i="0" u="none" strike="noStrike" kern="1200" cap="none" spc="0" normalizeH="0" baseline="0" noProof="0" dirty="0">
              <a:ln>
                <a:noFill/>
              </a:ln>
              <a:solidFill>
                <a:prstClr val="black"/>
              </a:solidFill>
              <a:effectLst/>
              <a:uLnTx/>
              <a:uFillTx/>
              <a:latin typeface="Inter"/>
              <a:ea typeface="微软雅黑" panose="020B0503020204020204"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Inter"/>
                <a:ea typeface="微软雅黑" panose="020B0503020204020204" pitchFamily="34" charset="-122"/>
                <a:cs typeface="+mn-cs"/>
              </a:rPr>
              <a:t>研究通过提取肌肉协同特征，定义协同相似性指标，并结合贝叶斯优化算法实时调整辅助参数。</a:t>
            </a: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9" name="文本框 8">
            <a:extLst>
              <a:ext uri="{FF2B5EF4-FFF2-40B4-BE49-F238E27FC236}">
                <a16:creationId xmlns:a16="http://schemas.microsoft.com/office/drawing/2014/main" id="{606EC2BC-F782-3AFF-FBB9-CA97D6386DF4}"/>
              </a:ext>
            </a:extLst>
          </p:cNvPr>
          <p:cNvSpPr txBox="1"/>
          <p:nvPr/>
        </p:nvSpPr>
        <p:spPr>
          <a:xfrm>
            <a:off x="373832" y="3479118"/>
            <a:ext cx="6353446"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创新点</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首次将肌肉协同作为 </a:t>
            </a:r>
            <a:r>
              <a:rPr kumimoji="0" lang="en-US" altLang="zh-CN"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HIL </a:t>
            </a:r>
            <a:r>
              <a:rPr kumimoji="0" lang="zh-CN" altLang="en-US"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优化的评价指标</a:t>
            </a:r>
            <a:endPar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提出肌肉协同相似性指数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η</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，量化外骨骼辅助与自然行走时的肌肉协同模式差异，填补了现有 </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HIL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优化中</a:t>
            </a:r>
            <a:r>
              <a:rPr kumimoji="0" lang="zh-CN" altLang="en-US" sz="1800" b="0" i="0" u="none" strike="noStrike" kern="1200" cap="none" spc="0" normalizeH="0" baseline="0" noProof="0" dirty="0">
                <a:ln>
                  <a:noFill/>
                </a:ln>
                <a:solidFill>
                  <a:schemeClr val="accent1">
                    <a:lumMod val="75000"/>
                  </a:schemeClr>
                </a:solidFill>
                <a:effectLst/>
                <a:uLnTx/>
                <a:uFillTx/>
                <a:latin typeface="Inter"/>
                <a:ea typeface="微软雅黑" panose="020B0503020204020204" pitchFamily="34" charset="-122"/>
                <a:cs typeface="+mn-cs"/>
              </a:rPr>
              <a:t>缺乏神经肌肉控制层面评价</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的空白。</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融合 </a:t>
            </a:r>
            <a:r>
              <a:rPr kumimoji="0" lang="en-US" altLang="zh-CN" sz="1800" b="1" i="0" u="none" strike="noStrike" kern="1200" cap="none" spc="0" normalizeH="0" baseline="0" noProof="0" dirty="0" err="1">
                <a:ln>
                  <a:noFill/>
                </a:ln>
                <a:solidFill>
                  <a:srgbClr val="000000"/>
                </a:solidFill>
                <a:effectLst/>
                <a:uLnTx/>
                <a:uFillTx/>
                <a:latin typeface="Inter"/>
                <a:ea typeface="微软雅黑" panose="020B0503020204020204" pitchFamily="34" charset="-122"/>
                <a:cs typeface="+mn-cs"/>
              </a:rPr>
              <a:t>sEMG</a:t>
            </a:r>
            <a:r>
              <a:rPr kumimoji="0" lang="en-US" altLang="zh-CN"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 </a:t>
            </a:r>
            <a:r>
              <a:rPr kumimoji="0" lang="zh-CN" altLang="en-US" sz="1800" b="1"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信号的实时优化框架</a:t>
            </a:r>
            <a:endPar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通过 </a:t>
            </a:r>
            <a:r>
              <a:rPr kumimoji="0" lang="en-US" altLang="zh-CN" sz="1800" b="0" i="0" u="none" strike="noStrike" kern="1200" cap="none" spc="0" normalizeH="0" baseline="0" noProof="0" dirty="0" err="1">
                <a:ln>
                  <a:noFill/>
                </a:ln>
                <a:solidFill>
                  <a:srgbClr val="000000"/>
                </a:solidFill>
                <a:effectLst/>
                <a:uLnTx/>
                <a:uFillTx/>
                <a:latin typeface="Inter"/>
                <a:ea typeface="微软雅黑" panose="020B0503020204020204" pitchFamily="34" charset="-122"/>
                <a:cs typeface="+mn-cs"/>
              </a:rPr>
              <a:t>sEMG</a:t>
            </a:r>
            <a:r>
              <a:rPr kumimoji="0" lang="en-US" altLang="zh-CN"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 </a:t>
            </a:r>
            <a:r>
              <a:rPr kumimoji="0" lang="zh-CN" altLang="en-US" sz="1800" b="0" i="0" u="none" strike="noStrike" kern="1200" cap="none" spc="0" normalizeH="0" baseline="0" noProof="0" dirty="0">
                <a:ln>
                  <a:noFill/>
                </a:ln>
                <a:solidFill>
                  <a:srgbClr val="000000"/>
                </a:solidFill>
                <a:effectLst/>
                <a:uLnTx/>
                <a:uFillTx/>
                <a:latin typeface="Inter"/>
                <a:ea typeface="微软雅黑" panose="020B0503020204020204" pitchFamily="34" charset="-122"/>
                <a:cs typeface="+mn-cs"/>
              </a:rPr>
              <a:t>信号提取肌肉协同特征，结合贝叶斯优化算法迭代调整辅助扭矩参数，实现个性化辅助策略的在线生成。</a:t>
            </a:r>
          </a:p>
        </p:txBody>
      </p:sp>
      <p:pic>
        <p:nvPicPr>
          <p:cNvPr id="2" name="图片 1">
            <a:extLst>
              <a:ext uri="{FF2B5EF4-FFF2-40B4-BE49-F238E27FC236}">
                <a16:creationId xmlns:a16="http://schemas.microsoft.com/office/drawing/2014/main" id="{56B44E5A-F711-304F-6CCE-4DE5A343839B}"/>
              </a:ext>
            </a:extLst>
          </p:cNvPr>
          <p:cNvPicPr>
            <a:picLocks noChangeAspect="1"/>
          </p:cNvPicPr>
          <p:nvPr/>
        </p:nvPicPr>
        <p:blipFill>
          <a:blip r:embed="rId3"/>
          <a:srcRect r="6869"/>
          <a:stretch>
            <a:fillRect/>
          </a:stretch>
        </p:blipFill>
        <p:spPr>
          <a:xfrm>
            <a:off x="6632028" y="2548874"/>
            <a:ext cx="5291851" cy="2721276"/>
          </a:xfrm>
          <a:prstGeom prst="rect">
            <a:avLst/>
          </a:prstGeom>
        </p:spPr>
      </p:pic>
    </p:spTree>
    <p:extLst>
      <p:ext uri="{BB962C8B-B14F-4D97-AF65-F5344CB8AC3E}">
        <p14:creationId xmlns:p14="http://schemas.microsoft.com/office/powerpoint/2010/main" val="3192295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A4CC0-D5E3-1F63-A800-6C42F26D6A9B}"/>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CF0E63A3-5192-BED0-08A5-50C9333EB256}"/>
              </a:ext>
            </a:extLst>
          </p:cNvPr>
          <p:cNvSpPr txBox="1"/>
          <p:nvPr/>
        </p:nvSpPr>
        <p:spPr>
          <a:xfrm>
            <a:off x="536028" y="441435"/>
            <a:ext cx="42377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rPr>
              <a:t>中科院深研院陈春杰课题组</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mn-cs"/>
            </a:endParaRPr>
          </a:p>
        </p:txBody>
      </p:sp>
      <p:sp>
        <p:nvSpPr>
          <p:cNvPr id="3" name="文本框 2">
            <a:extLst>
              <a:ext uri="{FF2B5EF4-FFF2-40B4-BE49-F238E27FC236}">
                <a16:creationId xmlns:a16="http://schemas.microsoft.com/office/drawing/2014/main" id="{1B8856A5-DE1D-D0BC-5AEB-B1C805423F80}"/>
              </a:ext>
            </a:extLst>
          </p:cNvPr>
          <p:cNvSpPr txBox="1"/>
          <p:nvPr/>
        </p:nvSpPr>
        <p:spPr>
          <a:xfrm>
            <a:off x="397564" y="904790"/>
            <a:ext cx="5612296"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cs"/>
              </a:rPr>
              <a:t>“然而，目前大多数柔性外骨骼正在研究中用于行走和跑步，而对爬楼梯的外骨骼的研究相对较少。”</a:t>
            </a:r>
            <a:endParaRPr kumimoji="0" lang="en-US" altLang="zh-CN" sz="18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cs"/>
              </a:rPr>
              <a:t>“在本文中，设计了一种可穿戴柔性外骨骼，可帮助老年人髋关节屈曲，以证明在爬楼梯时选择辅助髋关节屈曲的重要性。”</a:t>
            </a:r>
            <a:endParaRPr kumimoji="0" lang="zh-CN" altLang="en-US" sz="18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pic>
        <p:nvPicPr>
          <p:cNvPr id="5" name="图片 4">
            <a:extLst>
              <a:ext uri="{FF2B5EF4-FFF2-40B4-BE49-F238E27FC236}">
                <a16:creationId xmlns:a16="http://schemas.microsoft.com/office/drawing/2014/main" id="{9AA36571-9E2A-3873-74BA-4F3998F66FE1}"/>
              </a:ext>
            </a:extLst>
          </p:cNvPr>
          <p:cNvPicPr>
            <a:picLocks noChangeAspect="1"/>
          </p:cNvPicPr>
          <p:nvPr/>
        </p:nvPicPr>
        <p:blipFill>
          <a:blip r:embed="rId2"/>
          <a:stretch>
            <a:fillRect/>
          </a:stretch>
        </p:blipFill>
        <p:spPr>
          <a:xfrm>
            <a:off x="145774" y="2646611"/>
            <a:ext cx="4041913" cy="2160586"/>
          </a:xfrm>
          <a:prstGeom prst="rect">
            <a:avLst/>
          </a:prstGeom>
        </p:spPr>
      </p:pic>
      <p:pic>
        <p:nvPicPr>
          <p:cNvPr id="6" name="图片 5">
            <a:extLst>
              <a:ext uri="{FF2B5EF4-FFF2-40B4-BE49-F238E27FC236}">
                <a16:creationId xmlns:a16="http://schemas.microsoft.com/office/drawing/2014/main" id="{138E8FB1-6DD9-A136-60B3-43DFDB69EEFA}"/>
              </a:ext>
            </a:extLst>
          </p:cNvPr>
          <p:cNvPicPr>
            <a:picLocks noChangeAspect="1"/>
          </p:cNvPicPr>
          <p:nvPr/>
        </p:nvPicPr>
        <p:blipFill>
          <a:blip r:embed="rId3"/>
          <a:stretch>
            <a:fillRect/>
          </a:stretch>
        </p:blipFill>
        <p:spPr>
          <a:xfrm>
            <a:off x="4108175" y="2724748"/>
            <a:ext cx="2650435" cy="2009511"/>
          </a:xfrm>
          <a:prstGeom prst="rect">
            <a:avLst/>
          </a:prstGeom>
        </p:spPr>
      </p:pic>
      <p:sp>
        <p:nvSpPr>
          <p:cNvPr id="7" name="文本框 6">
            <a:extLst>
              <a:ext uri="{FF2B5EF4-FFF2-40B4-BE49-F238E27FC236}">
                <a16:creationId xmlns:a16="http://schemas.microsoft.com/office/drawing/2014/main" id="{40A5983F-7D03-E4E2-37C4-23BF3C1521DB}"/>
              </a:ext>
            </a:extLst>
          </p:cNvPr>
          <p:cNvSpPr txBox="1"/>
          <p:nvPr/>
        </p:nvSpPr>
        <p:spPr>
          <a:xfrm>
            <a:off x="6448393" y="613579"/>
            <a:ext cx="5612296" cy="156966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cs"/>
              </a:rPr>
              <a:t>“现有的人机协同 （</a:t>
            </a:r>
            <a:r>
              <a:rPr kumimoji="0" lang="en-US" altLang="zh-CN" sz="16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cs"/>
              </a:rPr>
              <a:t>HIL</a:t>
            </a:r>
            <a:r>
              <a:rPr kumimoji="0" lang="zh-CN" altLang="en-US" sz="16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cs"/>
              </a:rPr>
              <a:t>） 研究明显缺乏密切反映人体生理状态的实时监测方法和动态指示步行效率的策略。</a:t>
            </a:r>
            <a:endParaRPr kumimoji="0" lang="en-US" altLang="zh-CN" sz="16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cs"/>
              </a:rPr>
              <a:t>受此启发，我们开发了一种新颖的个性化动力辅助系统，通过实时监测用户的生理和运动信号，包括</a:t>
            </a:r>
            <a:r>
              <a:rPr kumimoji="0" lang="zh-CN" altLang="en-US"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心率 （</a:t>
            </a:r>
            <a:r>
              <a:rPr kumimoji="0" lang="en-US" altLang="zh-CN"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HR</a:t>
            </a:r>
            <a:r>
              <a:rPr kumimoji="0" lang="zh-CN" altLang="en-US"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）、血氧饱和度 （</a:t>
            </a:r>
            <a:r>
              <a:rPr kumimoji="0" lang="en-US" altLang="zh-CN"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SpO</a:t>
            </a:r>
            <a:r>
              <a:rPr kumimoji="0" lang="en-US" altLang="zh-CN" sz="1600" b="0" i="0" u="none" strike="noStrike" kern="1200" cap="none" spc="0" normalizeH="0" baseline="-25000" noProof="0" dirty="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2</a:t>
            </a:r>
            <a:r>
              <a:rPr kumimoji="0" lang="zh-CN" altLang="en-US"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 和惯性测量单元 （</a:t>
            </a:r>
            <a:r>
              <a:rPr kumimoji="0" lang="en-US" altLang="zh-CN"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IMU</a:t>
            </a:r>
            <a:r>
              <a:rPr kumimoji="0" lang="zh-CN" altLang="en-US"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微软雅黑" panose="020B0503020204020204" pitchFamily="34" charset="-122"/>
                <a:cs typeface="+mn-cs"/>
              </a:rPr>
              <a:t>） </a:t>
            </a:r>
            <a:r>
              <a:rPr kumimoji="0" lang="zh-CN" altLang="en-US" sz="1600" b="0" i="0" u="none" strike="noStrike" kern="1200" cap="none" spc="0" normalizeH="0" baseline="0" noProof="0" dirty="0">
                <a:ln>
                  <a:noFill/>
                </a:ln>
                <a:solidFill>
                  <a:srgbClr val="222222"/>
                </a:solidFill>
                <a:effectLst/>
                <a:uLnTx/>
                <a:uFillTx/>
                <a:latin typeface="Arial" panose="020B0604020202020204" pitchFamily="34" charset="0"/>
                <a:ea typeface="微软雅黑" panose="020B0503020204020204" pitchFamily="34" charset="-122"/>
                <a:cs typeface="+mn-cs"/>
              </a:rPr>
              <a:t>数据，优化髋关节的动力辅助输出。”</a:t>
            </a:r>
            <a:endParaRPr kumimoji="0" lang="zh-CN" altLang="en-US" sz="1600" b="0"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pic>
        <p:nvPicPr>
          <p:cNvPr id="9" name="图片 8">
            <a:extLst>
              <a:ext uri="{FF2B5EF4-FFF2-40B4-BE49-F238E27FC236}">
                <a16:creationId xmlns:a16="http://schemas.microsoft.com/office/drawing/2014/main" id="{F24F9C46-B5EB-0992-CC23-7531DC999DE2}"/>
              </a:ext>
            </a:extLst>
          </p:cNvPr>
          <p:cNvPicPr>
            <a:picLocks noChangeAspect="1"/>
          </p:cNvPicPr>
          <p:nvPr/>
        </p:nvPicPr>
        <p:blipFill>
          <a:blip r:embed="rId4"/>
          <a:srcRect b="10138"/>
          <a:stretch>
            <a:fillRect/>
          </a:stretch>
        </p:blipFill>
        <p:spPr>
          <a:xfrm>
            <a:off x="8454888" y="2302053"/>
            <a:ext cx="2141402" cy="2694015"/>
          </a:xfrm>
          <a:prstGeom prst="rect">
            <a:avLst/>
          </a:prstGeom>
        </p:spPr>
      </p:pic>
      <p:sp>
        <p:nvSpPr>
          <p:cNvPr id="10" name="文本框 9">
            <a:extLst>
              <a:ext uri="{FF2B5EF4-FFF2-40B4-BE49-F238E27FC236}">
                <a16:creationId xmlns:a16="http://schemas.microsoft.com/office/drawing/2014/main" id="{5D4719F4-F143-618C-3731-D7398A6605B5}"/>
              </a:ext>
            </a:extLst>
          </p:cNvPr>
          <p:cNvSpPr txBox="1"/>
          <p:nvPr/>
        </p:nvSpPr>
        <p:spPr>
          <a:xfrm>
            <a:off x="7874734" y="5192139"/>
            <a:ext cx="3376362" cy="646331"/>
          </a:xfrm>
          <a:prstGeom prst="rect">
            <a:avLst/>
          </a:prstGeom>
          <a:solidFill>
            <a:schemeClr val="accent1">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一种基于</a:t>
            </a:r>
            <a:r>
              <a:rPr kumimoji="0" lang="zh-CN" altLang="en-US" sz="1800" b="1" i="0" u="none" strike="noStrike" kern="1200" cap="none" spc="0" normalizeH="0" baseline="0" noProof="0" dirty="0">
                <a:ln>
                  <a:noFill/>
                </a:ln>
                <a:solidFill>
                  <a:srgbClr val="FFC000"/>
                </a:solidFill>
                <a:effectLst/>
                <a:uLnTx/>
                <a:uFillTx/>
                <a:latin typeface="Calibri"/>
                <a:ea typeface="微软雅黑" panose="020B0503020204020204" pitchFamily="34" charset="-122"/>
                <a:cs typeface="Arial" panose="020B0604020202020204" pitchFamily="34" charset="0"/>
              </a:rPr>
              <a:t>人体生理状态</a:t>
            </a:r>
            <a:r>
              <a:rPr kumimoji="0" lang="zh-CN" altLang="en-US"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的新型个性化髋关节屈曲辅助策略</a:t>
            </a:r>
            <a:endParaRPr kumimoji="0" lang="zh-CN" altLang="en-US"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341B6DE8-AC2C-03DF-064E-7E8489A72BE7}"/>
              </a:ext>
            </a:extLst>
          </p:cNvPr>
          <p:cNvSpPr txBox="1"/>
          <p:nvPr/>
        </p:nvSpPr>
        <p:spPr>
          <a:xfrm>
            <a:off x="1243568" y="5263246"/>
            <a:ext cx="4092568" cy="369332"/>
          </a:xfrm>
          <a:prstGeom prst="rect">
            <a:avLst/>
          </a:prstGeom>
          <a:solidFill>
            <a:schemeClr val="accent1">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协助髋关节屈曲</a:t>
            </a:r>
            <a:r>
              <a:rPr kumimoji="0" lang="zh-CN" altLang="en-US" sz="1800" b="1" i="0" u="none" strike="noStrike" kern="1200" cap="none" spc="0" normalizeH="0" baseline="0" noProof="0" dirty="0">
                <a:ln>
                  <a:noFill/>
                </a:ln>
                <a:solidFill>
                  <a:srgbClr val="FFC000"/>
                </a:solidFill>
                <a:effectLst/>
                <a:uLnTx/>
                <a:uFillTx/>
                <a:latin typeface="Calibri"/>
                <a:ea typeface="微软雅黑" panose="020B0503020204020204" pitchFamily="34" charset="-122"/>
                <a:cs typeface="Arial" panose="020B0604020202020204" pitchFamily="34" charset="0"/>
              </a:rPr>
              <a:t>爬楼梯</a:t>
            </a:r>
            <a:r>
              <a:rPr kumimoji="0" lang="zh-CN" altLang="en-US"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Arial" panose="020B0604020202020204" pitchFamily="34" charset="0"/>
              </a:rPr>
              <a:t>的柔性外骨骼</a:t>
            </a:r>
            <a:endParaRPr kumimoji="0" lang="zh-CN" altLang="en-US" sz="18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145480503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2200</TotalTime>
  <Words>1378</Words>
  <Application>Microsoft Office PowerPoint</Application>
  <PresentationFormat>宽屏</PresentationFormat>
  <Paragraphs>119</Paragraphs>
  <Slides>11</Slides>
  <Notes>4</Notes>
  <HiddenSlides>0</HiddenSlides>
  <MMClips>1</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11</vt:i4>
      </vt:variant>
    </vt:vector>
  </HeadingPairs>
  <TitlesOfParts>
    <vt:vector size="28" baseType="lpstr">
      <vt:lpstr>Harding</vt:lpstr>
      <vt:lpstr>HelveticaNeue Regular</vt:lpstr>
      <vt:lpstr>Inter</vt:lpstr>
      <vt:lpstr>OPPOSans R</vt:lpstr>
      <vt:lpstr>等线</vt:lpstr>
      <vt:lpstr>等线 Light</vt:lpstr>
      <vt:lpstr>汉仪大宋简</vt:lpstr>
      <vt:lpstr>楷体</vt:lpstr>
      <vt:lpstr>宋体</vt:lpstr>
      <vt:lpstr>微软雅黑</vt:lpstr>
      <vt:lpstr>Arial</vt:lpstr>
      <vt:lpstr>Calibri</vt:lpstr>
      <vt:lpstr>Times New Roman</vt:lpstr>
      <vt:lpstr>Wingdings</vt:lpstr>
      <vt:lpstr>Office 主题​​</vt:lpstr>
      <vt:lpstr>1_Office 主题​​</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天 刘</dc:creator>
  <cp:lastModifiedBy>天 刘</cp:lastModifiedBy>
  <cp:revision>589</cp:revision>
  <dcterms:created xsi:type="dcterms:W3CDTF">2025-03-18T03:56:38Z</dcterms:created>
  <dcterms:modified xsi:type="dcterms:W3CDTF">2025-08-13T18:28:05Z</dcterms:modified>
</cp:coreProperties>
</file>